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73" r:id="rId2"/>
    <p:sldId id="274" r:id="rId3"/>
    <p:sldId id="289" r:id="rId4"/>
    <p:sldId id="290" r:id="rId5"/>
    <p:sldId id="291" r:id="rId6"/>
    <p:sldId id="315" r:id="rId7"/>
    <p:sldId id="296" r:id="rId8"/>
    <p:sldId id="268" r:id="rId9"/>
    <p:sldId id="31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79" userDrawn="1">
          <p15:clr>
            <a:srgbClr val="A4A3A4"/>
          </p15:clr>
        </p15:guide>
        <p15:guide id="2" pos="565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60F7D23-F238-664D-C620-195AE995299F}" name="Kate Avery" initials="KA" userId="S::Kate.avery@elmgroupltd.com::f119444a-d0e0-437f-93b6-5f2e7c6853cd" providerId="AD"/>
  <p188:author id="{FE39542D-12FE-344E-6B79-E0A0C5D60B9C}" name="Joseph Mole" initials="JM" userId="S::Joseph.Mole@elmgroupltd.com::00f8df04-0b04-4ace-a9d2-b1a0e51e833a" providerId="AD"/>
  <p188:author id="{1029413A-4934-0280-200B-1D7D329410DA}" name="Praveen Abraham" initials="PA" userId="S::Praveen.Abraham@elmgroupltd.com::ec62dcbb-7d88-417f-a160-6b5909159534" providerId="AD"/>
  <p188:author id="{D49824B8-C00F-5861-E6C6-EDE78474F7F9}" name="Alex Hutchings" initials="AH" userId="S::alex.hutchings@elmgroupltd.com::874b0824-c527-4ba1-95a2-1b05436ce1e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4392C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25" autoAdjust="0"/>
    <p:restoredTop sz="94661"/>
  </p:normalViewPr>
  <p:slideViewPr>
    <p:cSldViewPr snapToGrid="0" showGuides="1">
      <p:cViewPr varScale="1">
        <p:scale>
          <a:sx n="107" d="100"/>
          <a:sy n="107" d="100"/>
        </p:scale>
        <p:origin x="696" y="102"/>
      </p:cViewPr>
      <p:guideLst>
        <p:guide orient="horz" pos="1979"/>
        <p:guide pos="5654"/>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439656-2734-493D-BE49-8F313E3C2D50}" type="doc">
      <dgm:prSet loTypeId="urn:microsoft.com/office/officeart/2005/8/layout/chevron1" loCatId="process" qsTypeId="urn:microsoft.com/office/officeart/2005/8/quickstyle/simple1" qsCatId="simple" csTypeId="urn:microsoft.com/office/officeart/2005/8/colors/accent1_2" csCatId="accent1" phldr="1"/>
      <dgm:spPr/>
    </dgm:pt>
    <dgm:pt modelId="{5A6C1CE2-CB8C-4839-8C50-E7F89F1E46FF}">
      <dgm:prSet phldrT="[Text]" custT="1"/>
      <dgm:spPr>
        <a:solidFill>
          <a:schemeClr val="accent2"/>
        </a:solidFill>
      </dgm:spPr>
      <dgm:t>
        <a:bodyPr/>
        <a:lstStyle/>
        <a:p>
          <a:r>
            <a:rPr lang="en-GB" sz="2400" dirty="0"/>
            <a:t>Cross-sectional study with a cohort of 30 children</a:t>
          </a:r>
        </a:p>
      </dgm:t>
    </dgm:pt>
    <dgm:pt modelId="{E84F6461-7606-4D5A-A0C5-D808A60C83F4}" type="parTrans" cxnId="{A8C32E77-39EF-4DE9-884A-70A9791794F0}">
      <dgm:prSet/>
      <dgm:spPr/>
      <dgm:t>
        <a:bodyPr/>
        <a:lstStyle/>
        <a:p>
          <a:endParaRPr lang="en-GB"/>
        </a:p>
      </dgm:t>
    </dgm:pt>
    <dgm:pt modelId="{2D556F45-6F4C-4A71-9669-5FF51218648B}" type="sibTrans" cxnId="{A8C32E77-39EF-4DE9-884A-70A9791794F0}">
      <dgm:prSet/>
      <dgm:spPr/>
      <dgm:t>
        <a:bodyPr/>
        <a:lstStyle/>
        <a:p>
          <a:endParaRPr lang="en-GB"/>
        </a:p>
      </dgm:t>
    </dgm:pt>
    <dgm:pt modelId="{83D14D2B-A73F-48BE-B64B-D3D881E369D0}">
      <dgm:prSet phldrT="[Text]" custT="1"/>
      <dgm:spPr>
        <a:solidFill>
          <a:schemeClr val="accent3"/>
        </a:solidFill>
      </dgm:spPr>
      <dgm:t>
        <a:bodyPr/>
        <a:lstStyle/>
        <a:p>
          <a:r>
            <a:rPr lang="en-GB" sz="2400" dirty="0"/>
            <a:t>Inclusion criteria</a:t>
          </a:r>
        </a:p>
      </dgm:t>
    </dgm:pt>
    <dgm:pt modelId="{36681869-AB9F-43A2-9D12-1F54709379BC}" type="parTrans" cxnId="{98DB6F0E-8580-4CC8-9492-201699F9D7A8}">
      <dgm:prSet/>
      <dgm:spPr/>
      <dgm:t>
        <a:bodyPr/>
        <a:lstStyle/>
        <a:p>
          <a:endParaRPr lang="en-GB"/>
        </a:p>
      </dgm:t>
    </dgm:pt>
    <dgm:pt modelId="{220CAAA5-F926-4954-B574-B14466E85D03}" type="sibTrans" cxnId="{98DB6F0E-8580-4CC8-9492-201699F9D7A8}">
      <dgm:prSet/>
      <dgm:spPr/>
      <dgm:t>
        <a:bodyPr/>
        <a:lstStyle/>
        <a:p>
          <a:endParaRPr lang="en-GB"/>
        </a:p>
      </dgm:t>
    </dgm:pt>
    <dgm:pt modelId="{6522654B-0599-4855-8ED8-678E83B755CB}">
      <dgm:prSet phldrT="[Text]" custT="1"/>
      <dgm:spPr>
        <a:solidFill>
          <a:schemeClr val="accent4"/>
        </a:solidFill>
      </dgm:spPr>
      <dgm:t>
        <a:bodyPr/>
        <a:lstStyle/>
        <a:p>
          <a:r>
            <a:rPr lang="en-GB" sz="2400" b="0" dirty="0"/>
            <a:t>Data collected via </a:t>
          </a:r>
          <a:r>
            <a:rPr lang="en-GB" sz="2400" dirty="0"/>
            <a:t>3D motion capture system</a:t>
          </a:r>
        </a:p>
      </dgm:t>
    </dgm:pt>
    <dgm:pt modelId="{6F46F227-3741-4580-AC63-F03727C9CEED}" type="parTrans" cxnId="{1EE18048-D3FF-4256-8D40-30A60ECC6C7E}">
      <dgm:prSet/>
      <dgm:spPr/>
      <dgm:t>
        <a:bodyPr/>
        <a:lstStyle/>
        <a:p>
          <a:endParaRPr lang="en-GB"/>
        </a:p>
      </dgm:t>
    </dgm:pt>
    <dgm:pt modelId="{F35008A7-7454-40B4-8DC2-4666C049A55C}" type="sibTrans" cxnId="{1EE18048-D3FF-4256-8D40-30A60ECC6C7E}">
      <dgm:prSet/>
      <dgm:spPr/>
      <dgm:t>
        <a:bodyPr/>
        <a:lstStyle/>
        <a:p>
          <a:endParaRPr lang="en-GB"/>
        </a:p>
      </dgm:t>
    </dgm:pt>
    <dgm:pt modelId="{80B77EA4-E144-473A-A03E-7317476A3EDB}">
      <dgm:prSet phldrT="[Text]" custT="1"/>
      <dgm:spPr/>
      <dgm:t>
        <a:bodyPr/>
        <a:lstStyle/>
        <a:p>
          <a:r>
            <a:rPr lang="en-GB" sz="1600" dirty="0"/>
            <a:t>Children with ACH </a:t>
          </a:r>
          <a:br>
            <a:rPr lang="en-GB" sz="1600" dirty="0"/>
          </a:br>
          <a:r>
            <a:rPr lang="en-GB" sz="1600" dirty="0"/>
            <a:t>(n=15, all receiving vosoritide</a:t>
          </a:r>
          <a:r>
            <a:rPr lang="en-GB" sz="1600" dirty="0">
              <a:solidFill>
                <a:srgbClr val="000000"/>
              </a:solidFill>
            </a:rPr>
            <a:t>▼</a:t>
          </a:r>
          <a:r>
            <a:rPr lang="en-GB" sz="1600" dirty="0"/>
            <a:t>)</a:t>
          </a:r>
        </a:p>
      </dgm:t>
    </dgm:pt>
    <dgm:pt modelId="{C1F9D08C-E88A-4696-8EE3-6E175C258F7E}" type="parTrans" cxnId="{6E14D603-FE70-4C0A-A85B-9D0BC3891733}">
      <dgm:prSet/>
      <dgm:spPr/>
      <dgm:t>
        <a:bodyPr/>
        <a:lstStyle/>
        <a:p>
          <a:endParaRPr lang="en-GB"/>
        </a:p>
      </dgm:t>
    </dgm:pt>
    <dgm:pt modelId="{155BC550-0C3C-49D2-BEF7-AFE865B3C8EE}" type="sibTrans" cxnId="{6E14D603-FE70-4C0A-A85B-9D0BC3891733}">
      <dgm:prSet/>
      <dgm:spPr/>
      <dgm:t>
        <a:bodyPr/>
        <a:lstStyle/>
        <a:p>
          <a:endParaRPr lang="en-GB"/>
        </a:p>
      </dgm:t>
    </dgm:pt>
    <dgm:pt modelId="{335667ED-7C02-468C-A534-B772BC5D3ADD}">
      <dgm:prSet phldrT="[Text]" custT="1"/>
      <dgm:spPr/>
      <dgm:t>
        <a:bodyPr/>
        <a:lstStyle/>
        <a:p>
          <a:r>
            <a:rPr lang="en-GB" sz="1600" dirty="0"/>
            <a:t>CAH </a:t>
          </a:r>
          <a:br>
            <a:rPr lang="en-GB" sz="1600" dirty="0"/>
          </a:br>
          <a:r>
            <a:rPr lang="en-GB" sz="1600" dirty="0"/>
            <a:t>(n=15)</a:t>
          </a:r>
        </a:p>
      </dgm:t>
    </dgm:pt>
    <dgm:pt modelId="{1DE2AA9A-D9F6-491D-BA64-5ACE47A878E8}" type="parTrans" cxnId="{73066216-A5A4-4B22-910F-82F7F0562793}">
      <dgm:prSet/>
      <dgm:spPr/>
      <dgm:t>
        <a:bodyPr/>
        <a:lstStyle/>
        <a:p>
          <a:endParaRPr lang="en-GB"/>
        </a:p>
      </dgm:t>
    </dgm:pt>
    <dgm:pt modelId="{489A5D70-FA3C-4D07-B8B8-9A50F2E036CD}" type="sibTrans" cxnId="{73066216-A5A4-4B22-910F-82F7F0562793}">
      <dgm:prSet/>
      <dgm:spPr/>
      <dgm:t>
        <a:bodyPr/>
        <a:lstStyle/>
        <a:p>
          <a:endParaRPr lang="en-GB"/>
        </a:p>
      </dgm:t>
    </dgm:pt>
    <dgm:pt modelId="{8F0AF9D4-8435-4B02-BADB-862567F90D19}">
      <dgm:prSet custT="1"/>
      <dgm:spPr/>
      <dgm:t>
        <a:bodyPr/>
        <a:lstStyle/>
        <a:p>
          <a:r>
            <a:rPr lang="en-GB" sz="1600" dirty="0"/>
            <a:t>No history of surgery or acute injuries affecting lower limbs</a:t>
          </a:r>
        </a:p>
      </dgm:t>
    </dgm:pt>
    <dgm:pt modelId="{A5CB1CFC-8C15-4AF1-91FA-BD027E8B20D5}" type="parTrans" cxnId="{9827E559-55F2-43CA-A8EB-FC9B5F39C32D}">
      <dgm:prSet/>
      <dgm:spPr/>
      <dgm:t>
        <a:bodyPr/>
        <a:lstStyle/>
        <a:p>
          <a:endParaRPr lang="en-GB"/>
        </a:p>
      </dgm:t>
    </dgm:pt>
    <dgm:pt modelId="{F1279061-F2F4-479C-985F-E094374518E7}" type="sibTrans" cxnId="{9827E559-55F2-43CA-A8EB-FC9B5F39C32D}">
      <dgm:prSet/>
      <dgm:spPr/>
      <dgm:t>
        <a:bodyPr/>
        <a:lstStyle/>
        <a:p>
          <a:endParaRPr lang="en-GB"/>
        </a:p>
      </dgm:t>
    </dgm:pt>
    <dgm:pt modelId="{63FF5F07-EEFD-4B9A-A900-4CB25621436B}">
      <dgm:prSet custT="1"/>
      <dgm:spPr/>
      <dgm:t>
        <a:bodyPr/>
        <a:lstStyle/>
        <a:p>
          <a:r>
            <a:rPr lang="en-GB" sz="1600" dirty="0"/>
            <a:t>No malalignments in the knee or ankle (CAH)</a:t>
          </a:r>
        </a:p>
      </dgm:t>
    </dgm:pt>
    <dgm:pt modelId="{FD4871CD-B67C-4CB5-BEEB-6077ED4F3C7F}" type="parTrans" cxnId="{EF8BBB7D-CE58-47EA-87CB-F045AFF281A4}">
      <dgm:prSet/>
      <dgm:spPr/>
      <dgm:t>
        <a:bodyPr/>
        <a:lstStyle/>
        <a:p>
          <a:endParaRPr lang="en-GB"/>
        </a:p>
      </dgm:t>
    </dgm:pt>
    <dgm:pt modelId="{E27EEC6F-E95C-489A-9387-C7A0BEBDCC48}" type="sibTrans" cxnId="{EF8BBB7D-CE58-47EA-87CB-F045AFF281A4}">
      <dgm:prSet/>
      <dgm:spPr/>
      <dgm:t>
        <a:bodyPr/>
        <a:lstStyle/>
        <a:p>
          <a:endParaRPr lang="en-GB"/>
        </a:p>
      </dgm:t>
    </dgm:pt>
    <dgm:pt modelId="{D88E1079-36D0-4F8E-898E-2EF525EAF8B7}">
      <dgm:prSet custT="1"/>
      <dgm:spPr/>
      <dgm:t>
        <a:bodyPr/>
        <a:lstStyle/>
        <a:p>
          <a:r>
            <a:rPr lang="en-GB" sz="1600" dirty="0"/>
            <a:t>Capable of standing and walking independently without </a:t>
          </a:r>
          <a:br>
            <a:rPr lang="en-GB" sz="1600" dirty="0"/>
          </a:br>
          <a:r>
            <a:rPr lang="en-GB" sz="1600" dirty="0"/>
            <a:t>assistive devices </a:t>
          </a:r>
        </a:p>
      </dgm:t>
    </dgm:pt>
    <dgm:pt modelId="{710E39BA-871E-47E0-BB61-BF20320BBE05}" type="parTrans" cxnId="{9D81B6F9-F4FA-4659-837E-96EC090174B8}">
      <dgm:prSet/>
      <dgm:spPr/>
      <dgm:t>
        <a:bodyPr/>
        <a:lstStyle/>
        <a:p>
          <a:endParaRPr lang="en-GB"/>
        </a:p>
      </dgm:t>
    </dgm:pt>
    <dgm:pt modelId="{04069BC8-2DA7-44AD-B058-27C88764ECC4}" type="sibTrans" cxnId="{9D81B6F9-F4FA-4659-837E-96EC090174B8}">
      <dgm:prSet/>
      <dgm:spPr/>
      <dgm:t>
        <a:bodyPr/>
        <a:lstStyle/>
        <a:p>
          <a:endParaRPr lang="en-GB"/>
        </a:p>
      </dgm:t>
    </dgm:pt>
    <dgm:pt modelId="{08EABED7-6C63-4D94-B4BB-C933EB3FE63F}">
      <dgm:prSet phldrT="[Text]" custT="1"/>
      <dgm:spPr/>
      <dgm:t>
        <a:bodyPr/>
        <a:lstStyle/>
        <a:p>
          <a:r>
            <a:rPr lang="en-GB" sz="1600"/>
            <a:t>6–12 years of age</a:t>
          </a:r>
          <a:endParaRPr lang="en-GB" sz="1600" dirty="0"/>
        </a:p>
      </dgm:t>
    </dgm:pt>
    <dgm:pt modelId="{3ECA96B3-A0B4-414D-B2FC-F0A1BEE0B056}" type="parTrans" cxnId="{D82F5814-353E-4637-AF2D-79943EB680B0}">
      <dgm:prSet/>
      <dgm:spPr/>
      <dgm:t>
        <a:bodyPr/>
        <a:lstStyle/>
        <a:p>
          <a:endParaRPr lang="en-GB"/>
        </a:p>
      </dgm:t>
    </dgm:pt>
    <dgm:pt modelId="{6A6A2344-E91A-4469-95D9-7C2B84508543}" type="sibTrans" cxnId="{D82F5814-353E-4637-AF2D-79943EB680B0}">
      <dgm:prSet/>
      <dgm:spPr/>
      <dgm:t>
        <a:bodyPr/>
        <a:lstStyle/>
        <a:p>
          <a:endParaRPr lang="en-GB"/>
        </a:p>
      </dgm:t>
    </dgm:pt>
    <dgm:pt modelId="{28D46064-4E86-4344-9511-3E450AE1AD8B}">
      <dgm:prSet phldrT="[Text]" custT="1"/>
      <dgm:spPr/>
      <dgm:t>
        <a:bodyPr/>
        <a:lstStyle/>
        <a:p>
          <a:r>
            <a:rPr lang="en-GB" sz="1600" dirty="0"/>
            <a:t>Data gathered:</a:t>
          </a:r>
        </a:p>
      </dgm:t>
    </dgm:pt>
    <dgm:pt modelId="{5CDCE291-7633-4E1D-9714-03F4562EF477}" type="parTrans" cxnId="{5CE45CD9-BB21-45A4-9901-623743FE5172}">
      <dgm:prSet/>
      <dgm:spPr/>
      <dgm:t>
        <a:bodyPr/>
        <a:lstStyle/>
        <a:p>
          <a:endParaRPr lang="en-GB"/>
        </a:p>
      </dgm:t>
    </dgm:pt>
    <dgm:pt modelId="{41954AA0-1863-44E3-A991-20673119068A}" type="sibTrans" cxnId="{5CE45CD9-BB21-45A4-9901-623743FE5172}">
      <dgm:prSet/>
      <dgm:spPr/>
      <dgm:t>
        <a:bodyPr/>
        <a:lstStyle/>
        <a:p>
          <a:endParaRPr lang="en-GB"/>
        </a:p>
      </dgm:t>
    </dgm:pt>
    <dgm:pt modelId="{6FC1F245-D33A-40F1-8B19-2A6CEE907F43}">
      <dgm:prSet phldrT="[Text]" custT="1"/>
      <dgm:spPr/>
      <dgm:t>
        <a:bodyPr/>
        <a:lstStyle/>
        <a:p>
          <a:pPr>
            <a:buSzPct val="70000"/>
            <a:buFont typeface="Courier New" panose="02070309020205020404" pitchFamily="49" charset="0"/>
            <a:buChar char="o"/>
          </a:pPr>
          <a:r>
            <a:rPr lang="en-GB" sz="1600" dirty="0"/>
            <a:t>Anthropometric measurements </a:t>
          </a:r>
        </a:p>
      </dgm:t>
    </dgm:pt>
    <dgm:pt modelId="{1D8FC1DB-F9F2-4CA3-BFE8-1088AB719114}" type="parTrans" cxnId="{A7342D80-D583-4EF0-A05D-59E391175057}">
      <dgm:prSet/>
      <dgm:spPr/>
      <dgm:t>
        <a:bodyPr/>
        <a:lstStyle/>
        <a:p>
          <a:endParaRPr lang="en-GB"/>
        </a:p>
      </dgm:t>
    </dgm:pt>
    <dgm:pt modelId="{D8F9BD34-A674-4D58-835F-49D4320B5810}" type="sibTrans" cxnId="{A7342D80-D583-4EF0-A05D-59E391175057}">
      <dgm:prSet/>
      <dgm:spPr/>
      <dgm:t>
        <a:bodyPr/>
        <a:lstStyle/>
        <a:p>
          <a:endParaRPr lang="en-GB"/>
        </a:p>
      </dgm:t>
    </dgm:pt>
    <dgm:pt modelId="{69874C29-4974-4562-B026-21ED404FC033}">
      <dgm:prSet phldrT="[Text]" custT="1"/>
      <dgm:spPr/>
      <dgm:t>
        <a:bodyPr/>
        <a:lstStyle/>
        <a:p>
          <a:pPr>
            <a:buSzPct val="70000"/>
            <a:buFont typeface="Courier New" panose="02070309020205020404" pitchFamily="49" charset="0"/>
            <a:buChar char="o"/>
          </a:pPr>
          <a:r>
            <a:rPr lang="en-GB" sz="1600" dirty="0" err="1"/>
            <a:t>Spatio</a:t>
          </a:r>
          <a:r>
            <a:rPr lang="en-GB" sz="1600" dirty="0"/>
            <a:t>-temporal parameters</a:t>
          </a:r>
        </a:p>
      </dgm:t>
    </dgm:pt>
    <dgm:pt modelId="{908D5457-E7FB-4747-8CD1-8CFD43F3629B}" type="parTrans" cxnId="{A408042B-09B8-4AA8-A437-AFB3DB0A6A30}">
      <dgm:prSet/>
      <dgm:spPr/>
      <dgm:t>
        <a:bodyPr/>
        <a:lstStyle/>
        <a:p>
          <a:endParaRPr lang="en-GB"/>
        </a:p>
      </dgm:t>
    </dgm:pt>
    <dgm:pt modelId="{01F6D573-AF49-46B3-A78C-D57FFCB30285}" type="sibTrans" cxnId="{A408042B-09B8-4AA8-A437-AFB3DB0A6A30}">
      <dgm:prSet/>
      <dgm:spPr/>
      <dgm:t>
        <a:bodyPr/>
        <a:lstStyle/>
        <a:p>
          <a:endParaRPr lang="en-GB"/>
        </a:p>
      </dgm:t>
    </dgm:pt>
    <dgm:pt modelId="{A688A8B4-DEFE-4508-98CA-DF39EE1CC36C}">
      <dgm:prSet phldrT="[Text]" custT="1"/>
      <dgm:spPr/>
      <dgm:t>
        <a:bodyPr/>
        <a:lstStyle/>
        <a:p>
          <a:pPr>
            <a:buSzPct val="70000"/>
            <a:buFont typeface="Courier New" panose="02070309020205020404" pitchFamily="49" charset="0"/>
            <a:buChar char="o"/>
          </a:pPr>
          <a:r>
            <a:rPr lang="en-GB" sz="1600" dirty="0"/>
            <a:t>Kinematic and kinetic parameters</a:t>
          </a:r>
          <a:r>
            <a:rPr lang="en-GB" sz="1600" baseline="30000" dirty="0"/>
            <a:t>1</a:t>
          </a:r>
          <a:endParaRPr lang="en-GB" sz="1600" dirty="0"/>
        </a:p>
      </dgm:t>
    </dgm:pt>
    <dgm:pt modelId="{98EE31A2-693C-452F-AA17-E11C309B1FEB}" type="parTrans" cxnId="{49C5F42D-BD7B-461B-A0CB-9562A57F5D0A}">
      <dgm:prSet/>
      <dgm:spPr/>
      <dgm:t>
        <a:bodyPr/>
        <a:lstStyle/>
        <a:p>
          <a:endParaRPr lang="en-GB"/>
        </a:p>
      </dgm:t>
    </dgm:pt>
    <dgm:pt modelId="{507EEA9D-7007-4650-993B-CF80BC6D2B9F}" type="sibTrans" cxnId="{49C5F42D-BD7B-461B-A0CB-9562A57F5D0A}">
      <dgm:prSet/>
      <dgm:spPr/>
      <dgm:t>
        <a:bodyPr/>
        <a:lstStyle/>
        <a:p>
          <a:endParaRPr lang="en-GB"/>
        </a:p>
      </dgm:t>
    </dgm:pt>
    <dgm:pt modelId="{80D13211-B122-4A4D-AC01-31638929A9D6}">
      <dgm:prSet phldrT="[Text]" custT="1"/>
      <dgm:spPr/>
      <dgm:t>
        <a:bodyPr/>
        <a:lstStyle/>
        <a:p>
          <a:pPr>
            <a:buSzPct val="70000"/>
            <a:buFont typeface="Courier New" panose="02070309020205020404" pitchFamily="49" charset="0"/>
            <a:buChar char="o"/>
          </a:pPr>
          <a:r>
            <a:rPr lang="en-GB" sz="1600" dirty="0"/>
            <a:t> Kinematics refer to the range of motion of each joint during gait</a:t>
          </a:r>
        </a:p>
      </dgm:t>
    </dgm:pt>
    <dgm:pt modelId="{A0AF522D-51D8-4642-823C-3D223AD4BB14}" type="parTrans" cxnId="{DEB75797-849F-40E9-8D43-81BD22FC3EEA}">
      <dgm:prSet/>
      <dgm:spPr/>
      <dgm:t>
        <a:bodyPr/>
        <a:lstStyle/>
        <a:p>
          <a:endParaRPr lang="en-GB"/>
        </a:p>
      </dgm:t>
    </dgm:pt>
    <dgm:pt modelId="{56B8B78A-474C-4CCA-8AD9-356340ED84D8}" type="sibTrans" cxnId="{DEB75797-849F-40E9-8D43-81BD22FC3EEA}">
      <dgm:prSet/>
      <dgm:spPr/>
      <dgm:t>
        <a:bodyPr/>
        <a:lstStyle/>
        <a:p>
          <a:endParaRPr lang="en-GB"/>
        </a:p>
      </dgm:t>
    </dgm:pt>
    <dgm:pt modelId="{3353527B-9D42-4C3C-9837-11A9FE2FCBEB}">
      <dgm:prSet phldrT="[Text]" custT="1"/>
      <dgm:spPr/>
      <dgm:t>
        <a:bodyPr/>
        <a:lstStyle/>
        <a:p>
          <a:pPr>
            <a:buSzPct val="70000"/>
            <a:buFont typeface="Courier New" panose="02070309020205020404" pitchFamily="49" charset="0"/>
            <a:buChar char="o"/>
          </a:pPr>
          <a:r>
            <a:rPr lang="en-GB" sz="1600" dirty="0"/>
            <a:t>Kinetics refer to forces that cause the body to move</a:t>
          </a:r>
        </a:p>
      </dgm:t>
    </dgm:pt>
    <dgm:pt modelId="{2A6A0A43-F9D3-4F18-B961-55D032E4122C}" type="parTrans" cxnId="{B8AEAD08-4DB4-4171-8D33-B3A4D59A0386}">
      <dgm:prSet/>
      <dgm:spPr/>
      <dgm:t>
        <a:bodyPr/>
        <a:lstStyle/>
        <a:p>
          <a:endParaRPr lang="en-GB"/>
        </a:p>
      </dgm:t>
    </dgm:pt>
    <dgm:pt modelId="{6014F04A-6BF6-4864-B18D-3166DFEBEC11}" type="sibTrans" cxnId="{B8AEAD08-4DB4-4171-8D33-B3A4D59A0386}">
      <dgm:prSet/>
      <dgm:spPr/>
      <dgm:t>
        <a:bodyPr/>
        <a:lstStyle/>
        <a:p>
          <a:endParaRPr lang="en-GB"/>
        </a:p>
      </dgm:t>
    </dgm:pt>
    <dgm:pt modelId="{836606F4-C892-479F-9A8E-A45928E6F83E}" type="pres">
      <dgm:prSet presAssocID="{95439656-2734-493D-BE49-8F313E3C2D50}" presName="Name0" presStyleCnt="0">
        <dgm:presLayoutVars>
          <dgm:dir/>
          <dgm:animLvl val="lvl"/>
          <dgm:resizeHandles val="exact"/>
        </dgm:presLayoutVars>
      </dgm:prSet>
      <dgm:spPr/>
    </dgm:pt>
    <dgm:pt modelId="{8637D2EC-BB4A-48EA-B399-E0183CE2D1A1}" type="pres">
      <dgm:prSet presAssocID="{5A6C1CE2-CB8C-4839-8C50-E7F89F1E46FF}" presName="composite" presStyleCnt="0"/>
      <dgm:spPr/>
    </dgm:pt>
    <dgm:pt modelId="{38E64A70-239D-47A5-9CBB-83E53BC1F8AC}" type="pres">
      <dgm:prSet presAssocID="{5A6C1CE2-CB8C-4839-8C50-E7F89F1E46FF}" presName="parTx" presStyleLbl="node1" presStyleIdx="0" presStyleCnt="3">
        <dgm:presLayoutVars>
          <dgm:chMax val="0"/>
          <dgm:chPref val="0"/>
          <dgm:bulletEnabled val="1"/>
        </dgm:presLayoutVars>
      </dgm:prSet>
      <dgm:spPr/>
    </dgm:pt>
    <dgm:pt modelId="{BCED396C-7BF8-4586-AC2B-C95138CDA657}" type="pres">
      <dgm:prSet presAssocID="{5A6C1CE2-CB8C-4839-8C50-E7F89F1E46FF}" presName="desTx" presStyleLbl="revTx" presStyleIdx="0" presStyleCnt="3">
        <dgm:presLayoutVars>
          <dgm:bulletEnabled val="1"/>
        </dgm:presLayoutVars>
      </dgm:prSet>
      <dgm:spPr/>
    </dgm:pt>
    <dgm:pt modelId="{98FF014C-2059-4F29-8892-5D5FCD344CFE}" type="pres">
      <dgm:prSet presAssocID="{2D556F45-6F4C-4A71-9669-5FF51218648B}" presName="space" presStyleCnt="0"/>
      <dgm:spPr/>
    </dgm:pt>
    <dgm:pt modelId="{FAFA6A59-C98A-4C5E-AF62-BB01AD82564C}" type="pres">
      <dgm:prSet presAssocID="{83D14D2B-A73F-48BE-B64B-D3D881E369D0}" presName="composite" presStyleCnt="0"/>
      <dgm:spPr/>
    </dgm:pt>
    <dgm:pt modelId="{A0A867AC-F157-4082-8EA3-6105F0E61785}" type="pres">
      <dgm:prSet presAssocID="{83D14D2B-A73F-48BE-B64B-D3D881E369D0}" presName="parTx" presStyleLbl="node1" presStyleIdx="1" presStyleCnt="3">
        <dgm:presLayoutVars>
          <dgm:chMax val="0"/>
          <dgm:chPref val="0"/>
          <dgm:bulletEnabled val="1"/>
        </dgm:presLayoutVars>
      </dgm:prSet>
      <dgm:spPr/>
    </dgm:pt>
    <dgm:pt modelId="{BD5CC4BB-BFEF-41CA-8FEB-B5719A3143D4}" type="pres">
      <dgm:prSet presAssocID="{83D14D2B-A73F-48BE-B64B-D3D881E369D0}" presName="desTx" presStyleLbl="revTx" presStyleIdx="1" presStyleCnt="3">
        <dgm:presLayoutVars>
          <dgm:bulletEnabled val="1"/>
        </dgm:presLayoutVars>
      </dgm:prSet>
      <dgm:spPr/>
    </dgm:pt>
    <dgm:pt modelId="{05A78177-C758-42FE-A9D1-546325A54A31}" type="pres">
      <dgm:prSet presAssocID="{220CAAA5-F926-4954-B574-B14466E85D03}" presName="space" presStyleCnt="0"/>
      <dgm:spPr/>
    </dgm:pt>
    <dgm:pt modelId="{D5821E23-EE9E-4A5E-AEE8-708C3C616047}" type="pres">
      <dgm:prSet presAssocID="{6522654B-0599-4855-8ED8-678E83B755CB}" presName="composite" presStyleCnt="0"/>
      <dgm:spPr/>
    </dgm:pt>
    <dgm:pt modelId="{92007682-CE21-4A52-BEA1-934E0EA2CF94}" type="pres">
      <dgm:prSet presAssocID="{6522654B-0599-4855-8ED8-678E83B755CB}" presName="parTx" presStyleLbl="node1" presStyleIdx="2" presStyleCnt="3">
        <dgm:presLayoutVars>
          <dgm:chMax val="0"/>
          <dgm:chPref val="0"/>
          <dgm:bulletEnabled val="1"/>
        </dgm:presLayoutVars>
      </dgm:prSet>
      <dgm:spPr/>
    </dgm:pt>
    <dgm:pt modelId="{6804DF05-E5D3-4002-AF06-CCA7C93ADC5F}" type="pres">
      <dgm:prSet presAssocID="{6522654B-0599-4855-8ED8-678E83B755CB}" presName="desTx" presStyleLbl="revTx" presStyleIdx="2" presStyleCnt="3">
        <dgm:presLayoutVars>
          <dgm:bulletEnabled val="1"/>
        </dgm:presLayoutVars>
      </dgm:prSet>
      <dgm:spPr/>
    </dgm:pt>
  </dgm:ptLst>
  <dgm:cxnLst>
    <dgm:cxn modelId="{6E14D603-FE70-4C0A-A85B-9D0BC3891733}" srcId="{5A6C1CE2-CB8C-4839-8C50-E7F89F1E46FF}" destId="{80B77EA4-E144-473A-A03E-7317476A3EDB}" srcOrd="0" destOrd="0" parTransId="{C1F9D08C-E88A-4696-8EE3-6E175C258F7E}" sibTransId="{155BC550-0C3C-49D2-BEF7-AFE865B3C8EE}"/>
    <dgm:cxn modelId="{B8AEAD08-4DB4-4171-8D33-B3A4D59A0386}" srcId="{A688A8B4-DEFE-4508-98CA-DF39EE1CC36C}" destId="{3353527B-9D42-4C3C-9837-11A9FE2FCBEB}" srcOrd="1" destOrd="0" parTransId="{2A6A0A43-F9D3-4F18-B961-55D032E4122C}" sibTransId="{6014F04A-6BF6-4864-B18D-3166DFEBEC11}"/>
    <dgm:cxn modelId="{98DB6F0E-8580-4CC8-9492-201699F9D7A8}" srcId="{95439656-2734-493D-BE49-8F313E3C2D50}" destId="{83D14D2B-A73F-48BE-B64B-D3D881E369D0}" srcOrd="1" destOrd="0" parTransId="{36681869-AB9F-43A2-9D12-1F54709379BC}" sibTransId="{220CAAA5-F926-4954-B574-B14466E85D03}"/>
    <dgm:cxn modelId="{96B16012-97C6-438C-BF1F-65CCF1652362}" type="presOf" srcId="{6522654B-0599-4855-8ED8-678E83B755CB}" destId="{92007682-CE21-4A52-BEA1-934E0EA2CF94}" srcOrd="0" destOrd="0" presId="urn:microsoft.com/office/officeart/2005/8/layout/chevron1"/>
    <dgm:cxn modelId="{D82F5814-353E-4637-AF2D-79943EB680B0}" srcId="{83D14D2B-A73F-48BE-B64B-D3D881E369D0}" destId="{08EABED7-6C63-4D94-B4BB-C933EB3FE63F}" srcOrd="0" destOrd="0" parTransId="{3ECA96B3-A0B4-414D-B2FC-F0A1BEE0B056}" sibTransId="{6A6A2344-E91A-4469-95D9-7C2B84508543}"/>
    <dgm:cxn modelId="{73066216-A5A4-4B22-910F-82F7F0562793}" srcId="{5A6C1CE2-CB8C-4839-8C50-E7F89F1E46FF}" destId="{335667ED-7C02-468C-A534-B772BC5D3ADD}" srcOrd="1" destOrd="0" parTransId="{1DE2AA9A-D9F6-491D-BA64-5ACE47A878E8}" sibTransId="{489A5D70-FA3C-4D07-B8B8-9A50F2E036CD}"/>
    <dgm:cxn modelId="{A408042B-09B8-4AA8-A437-AFB3DB0A6A30}" srcId="{28D46064-4E86-4344-9511-3E450AE1AD8B}" destId="{69874C29-4974-4562-B026-21ED404FC033}" srcOrd="1" destOrd="0" parTransId="{908D5457-E7FB-4747-8CD1-8CFD43F3629B}" sibTransId="{01F6D573-AF49-46B3-A78C-D57FFCB30285}"/>
    <dgm:cxn modelId="{49C5F42D-BD7B-461B-A0CB-9562A57F5D0A}" srcId="{28D46064-4E86-4344-9511-3E450AE1AD8B}" destId="{A688A8B4-DEFE-4508-98CA-DF39EE1CC36C}" srcOrd="2" destOrd="0" parTransId="{98EE31A2-693C-452F-AA17-E11C309B1FEB}" sibTransId="{507EEA9D-7007-4650-993B-CF80BC6D2B9F}"/>
    <dgm:cxn modelId="{D02F8940-1D7B-4FBE-A5B1-98067231024A}" type="presOf" srcId="{63FF5F07-EEFD-4B9A-A900-4CB25621436B}" destId="{BD5CC4BB-BFEF-41CA-8FEB-B5719A3143D4}" srcOrd="0" destOrd="2" presId="urn:microsoft.com/office/officeart/2005/8/layout/chevron1"/>
    <dgm:cxn modelId="{1EE18048-D3FF-4256-8D40-30A60ECC6C7E}" srcId="{95439656-2734-493D-BE49-8F313E3C2D50}" destId="{6522654B-0599-4855-8ED8-678E83B755CB}" srcOrd="2" destOrd="0" parTransId="{6F46F227-3741-4580-AC63-F03727C9CEED}" sibTransId="{F35008A7-7454-40B4-8DC2-4666C049A55C}"/>
    <dgm:cxn modelId="{714E6E6A-E80D-46CC-B718-9E2E11828CC2}" type="presOf" srcId="{83D14D2B-A73F-48BE-B64B-D3D881E369D0}" destId="{A0A867AC-F157-4082-8EA3-6105F0E61785}" srcOrd="0" destOrd="0" presId="urn:microsoft.com/office/officeart/2005/8/layout/chevron1"/>
    <dgm:cxn modelId="{ACF16B70-5AB8-4065-9D71-209ADA5188DF}" type="presOf" srcId="{69874C29-4974-4562-B026-21ED404FC033}" destId="{6804DF05-E5D3-4002-AF06-CCA7C93ADC5F}" srcOrd="0" destOrd="2" presId="urn:microsoft.com/office/officeart/2005/8/layout/chevron1"/>
    <dgm:cxn modelId="{E1B22F72-9991-468E-9F68-20872F698956}" type="presOf" srcId="{28D46064-4E86-4344-9511-3E450AE1AD8B}" destId="{6804DF05-E5D3-4002-AF06-CCA7C93ADC5F}" srcOrd="0" destOrd="0" presId="urn:microsoft.com/office/officeart/2005/8/layout/chevron1"/>
    <dgm:cxn modelId="{A8C32E77-39EF-4DE9-884A-70A9791794F0}" srcId="{95439656-2734-493D-BE49-8F313E3C2D50}" destId="{5A6C1CE2-CB8C-4839-8C50-E7F89F1E46FF}" srcOrd="0" destOrd="0" parTransId="{E84F6461-7606-4D5A-A0C5-D808A60C83F4}" sibTransId="{2D556F45-6F4C-4A71-9669-5FF51218648B}"/>
    <dgm:cxn modelId="{9827E559-55F2-43CA-A8EB-FC9B5F39C32D}" srcId="{83D14D2B-A73F-48BE-B64B-D3D881E369D0}" destId="{8F0AF9D4-8435-4B02-BADB-862567F90D19}" srcOrd="1" destOrd="0" parTransId="{A5CB1CFC-8C15-4AF1-91FA-BD027E8B20D5}" sibTransId="{F1279061-F2F4-479C-985F-E094374518E7}"/>
    <dgm:cxn modelId="{3E57EF5A-308B-4AD2-8C53-D5B0639048EC}" type="presOf" srcId="{A688A8B4-DEFE-4508-98CA-DF39EE1CC36C}" destId="{6804DF05-E5D3-4002-AF06-CCA7C93ADC5F}" srcOrd="0" destOrd="3" presId="urn:microsoft.com/office/officeart/2005/8/layout/chevron1"/>
    <dgm:cxn modelId="{EF8BBB7D-CE58-47EA-87CB-F045AFF281A4}" srcId="{83D14D2B-A73F-48BE-B64B-D3D881E369D0}" destId="{63FF5F07-EEFD-4B9A-A900-4CB25621436B}" srcOrd="2" destOrd="0" parTransId="{FD4871CD-B67C-4CB5-BEEB-6077ED4F3C7F}" sibTransId="{E27EEC6F-E95C-489A-9387-C7A0BEBDCC48}"/>
    <dgm:cxn modelId="{A7342D80-D583-4EF0-A05D-59E391175057}" srcId="{28D46064-4E86-4344-9511-3E450AE1AD8B}" destId="{6FC1F245-D33A-40F1-8B19-2A6CEE907F43}" srcOrd="0" destOrd="0" parTransId="{1D8FC1DB-F9F2-4CA3-BFE8-1088AB719114}" sibTransId="{D8F9BD34-A674-4D58-835F-49D4320B5810}"/>
    <dgm:cxn modelId="{DEB75797-849F-40E9-8D43-81BD22FC3EEA}" srcId="{A688A8B4-DEFE-4508-98CA-DF39EE1CC36C}" destId="{80D13211-B122-4A4D-AC01-31638929A9D6}" srcOrd="0" destOrd="0" parTransId="{A0AF522D-51D8-4642-823C-3D223AD4BB14}" sibTransId="{56B8B78A-474C-4CCA-8AD9-356340ED84D8}"/>
    <dgm:cxn modelId="{CAF4479C-B287-4110-A2F2-EB6500578884}" type="presOf" srcId="{80B77EA4-E144-473A-A03E-7317476A3EDB}" destId="{BCED396C-7BF8-4586-AC2B-C95138CDA657}" srcOrd="0" destOrd="0" presId="urn:microsoft.com/office/officeart/2005/8/layout/chevron1"/>
    <dgm:cxn modelId="{6C3933AA-44EF-4F6B-AB8F-6906DDB35290}" type="presOf" srcId="{6FC1F245-D33A-40F1-8B19-2A6CEE907F43}" destId="{6804DF05-E5D3-4002-AF06-CCA7C93ADC5F}" srcOrd="0" destOrd="1" presId="urn:microsoft.com/office/officeart/2005/8/layout/chevron1"/>
    <dgm:cxn modelId="{07EFDDB4-321A-4F7B-8581-870B06644896}" type="presOf" srcId="{5A6C1CE2-CB8C-4839-8C50-E7F89F1E46FF}" destId="{38E64A70-239D-47A5-9CBB-83E53BC1F8AC}" srcOrd="0" destOrd="0" presId="urn:microsoft.com/office/officeart/2005/8/layout/chevron1"/>
    <dgm:cxn modelId="{FF4EB4BF-DD87-4D50-9D06-0EAB1AB0DA77}" type="presOf" srcId="{8F0AF9D4-8435-4B02-BADB-862567F90D19}" destId="{BD5CC4BB-BFEF-41CA-8FEB-B5719A3143D4}" srcOrd="0" destOrd="1" presId="urn:microsoft.com/office/officeart/2005/8/layout/chevron1"/>
    <dgm:cxn modelId="{04BEB0C1-1254-43E0-B3C6-B279D28C4862}" type="presOf" srcId="{80D13211-B122-4A4D-AC01-31638929A9D6}" destId="{6804DF05-E5D3-4002-AF06-CCA7C93ADC5F}" srcOrd="0" destOrd="4" presId="urn:microsoft.com/office/officeart/2005/8/layout/chevron1"/>
    <dgm:cxn modelId="{1FE08CCD-1254-448A-A67A-27608AAE7281}" type="presOf" srcId="{D88E1079-36D0-4F8E-898E-2EF525EAF8B7}" destId="{BD5CC4BB-BFEF-41CA-8FEB-B5719A3143D4}" srcOrd="0" destOrd="3" presId="urn:microsoft.com/office/officeart/2005/8/layout/chevron1"/>
    <dgm:cxn modelId="{14BF15D0-26E9-4E28-AFC5-E993C9CF780B}" type="presOf" srcId="{3353527B-9D42-4C3C-9837-11A9FE2FCBEB}" destId="{6804DF05-E5D3-4002-AF06-CCA7C93ADC5F}" srcOrd="0" destOrd="5" presId="urn:microsoft.com/office/officeart/2005/8/layout/chevron1"/>
    <dgm:cxn modelId="{5CE45CD9-BB21-45A4-9901-623743FE5172}" srcId="{6522654B-0599-4855-8ED8-678E83B755CB}" destId="{28D46064-4E86-4344-9511-3E450AE1AD8B}" srcOrd="0" destOrd="0" parTransId="{5CDCE291-7633-4E1D-9714-03F4562EF477}" sibTransId="{41954AA0-1863-44E3-A991-20673119068A}"/>
    <dgm:cxn modelId="{092B07E3-2BFB-43EE-B58C-53FCF99CA33F}" type="presOf" srcId="{335667ED-7C02-468C-A534-B772BC5D3ADD}" destId="{BCED396C-7BF8-4586-AC2B-C95138CDA657}" srcOrd="0" destOrd="1" presId="urn:microsoft.com/office/officeart/2005/8/layout/chevron1"/>
    <dgm:cxn modelId="{1E440AEA-E6B5-4953-802E-B9264C2A680E}" type="presOf" srcId="{95439656-2734-493D-BE49-8F313E3C2D50}" destId="{836606F4-C892-479F-9A8E-A45928E6F83E}" srcOrd="0" destOrd="0" presId="urn:microsoft.com/office/officeart/2005/8/layout/chevron1"/>
    <dgm:cxn modelId="{EECBD4ED-4ADE-4694-BFFC-99821D0E8CEB}" type="presOf" srcId="{08EABED7-6C63-4D94-B4BB-C933EB3FE63F}" destId="{BD5CC4BB-BFEF-41CA-8FEB-B5719A3143D4}" srcOrd="0" destOrd="0" presId="urn:microsoft.com/office/officeart/2005/8/layout/chevron1"/>
    <dgm:cxn modelId="{9D81B6F9-F4FA-4659-837E-96EC090174B8}" srcId="{83D14D2B-A73F-48BE-B64B-D3D881E369D0}" destId="{D88E1079-36D0-4F8E-898E-2EF525EAF8B7}" srcOrd="3" destOrd="0" parTransId="{710E39BA-871E-47E0-BB61-BF20320BBE05}" sibTransId="{04069BC8-2DA7-44AD-B058-27C88764ECC4}"/>
    <dgm:cxn modelId="{FB2DA212-CB59-433C-A005-9238CAC61834}" type="presParOf" srcId="{836606F4-C892-479F-9A8E-A45928E6F83E}" destId="{8637D2EC-BB4A-48EA-B399-E0183CE2D1A1}" srcOrd="0" destOrd="0" presId="urn:microsoft.com/office/officeart/2005/8/layout/chevron1"/>
    <dgm:cxn modelId="{64AB3FE4-F987-4D57-AA6D-843C4EB621AC}" type="presParOf" srcId="{8637D2EC-BB4A-48EA-B399-E0183CE2D1A1}" destId="{38E64A70-239D-47A5-9CBB-83E53BC1F8AC}" srcOrd="0" destOrd="0" presId="urn:microsoft.com/office/officeart/2005/8/layout/chevron1"/>
    <dgm:cxn modelId="{2CA4214A-328C-4F9B-9974-2AEBA1B1B432}" type="presParOf" srcId="{8637D2EC-BB4A-48EA-B399-E0183CE2D1A1}" destId="{BCED396C-7BF8-4586-AC2B-C95138CDA657}" srcOrd="1" destOrd="0" presId="urn:microsoft.com/office/officeart/2005/8/layout/chevron1"/>
    <dgm:cxn modelId="{F255C19A-512E-4F81-90B8-73816775359E}" type="presParOf" srcId="{836606F4-C892-479F-9A8E-A45928E6F83E}" destId="{98FF014C-2059-4F29-8892-5D5FCD344CFE}" srcOrd="1" destOrd="0" presId="urn:microsoft.com/office/officeart/2005/8/layout/chevron1"/>
    <dgm:cxn modelId="{65207426-1519-4036-95F2-02A6665A632D}" type="presParOf" srcId="{836606F4-C892-479F-9A8E-A45928E6F83E}" destId="{FAFA6A59-C98A-4C5E-AF62-BB01AD82564C}" srcOrd="2" destOrd="0" presId="urn:microsoft.com/office/officeart/2005/8/layout/chevron1"/>
    <dgm:cxn modelId="{4AE482FF-83E5-4620-8319-4E11275A0287}" type="presParOf" srcId="{FAFA6A59-C98A-4C5E-AF62-BB01AD82564C}" destId="{A0A867AC-F157-4082-8EA3-6105F0E61785}" srcOrd="0" destOrd="0" presId="urn:microsoft.com/office/officeart/2005/8/layout/chevron1"/>
    <dgm:cxn modelId="{B00A91F7-637B-40BF-A5D2-94C3FAF00206}" type="presParOf" srcId="{FAFA6A59-C98A-4C5E-AF62-BB01AD82564C}" destId="{BD5CC4BB-BFEF-41CA-8FEB-B5719A3143D4}" srcOrd="1" destOrd="0" presId="urn:microsoft.com/office/officeart/2005/8/layout/chevron1"/>
    <dgm:cxn modelId="{58BF51AA-1BBC-43AC-B184-F473EE32909B}" type="presParOf" srcId="{836606F4-C892-479F-9A8E-A45928E6F83E}" destId="{05A78177-C758-42FE-A9D1-546325A54A31}" srcOrd="3" destOrd="0" presId="urn:microsoft.com/office/officeart/2005/8/layout/chevron1"/>
    <dgm:cxn modelId="{35B0EF69-2010-470C-80DE-1E261AB3DC44}" type="presParOf" srcId="{836606F4-C892-479F-9A8E-A45928E6F83E}" destId="{D5821E23-EE9E-4A5E-AEE8-708C3C616047}" srcOrd="4" destOrd="0" presId="urn:microsoft.com/office/officeart/2005/8/layout/chevron1"/>
    <dgm:cxn modelId="{2B124D12-1E1F-4B34-8918-1EC04C19614E}" type="presParOf" srcId="{D5821E23-EE9E-4A5E-AEE8-708C3C616047}" destId="{92007682-CE21-4A52-BEA1-934E0EA2CF94}" srcOrd="0" destOrd="0" presId="urn:microsoft.com/office/officeart/2005/8/layout/chevron1"/>
    <dgm:cxn modelId="{8126A3AF-EFFA-4AE8-A5E4-21BFD82FD500}" type="presParOf" srcId="{D5821E23-EE9E-4A5E-AEE8-708C3C616047}" destId="{6804DF05-E5D3-4002-AF06-CCA7C93ADC5F}" srcOrd="1"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E64A70-239D-47A5-9CBB-83E53BC1F8AC}">
      <dsp:nvSpPr>
        <dsp:cNvPr id="0" name=""/>
        <dsp:cNvSpPr/>
      </dsp:nvSpPr>
      <dsp:spPr>
        <a:xfrm>
          <a:off x="2270" y="384545"/>
          <a:ext cx="3982119" cy="1592847"/>
        </a:xfrm>
        <a:prstGeom prst="chevron">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GB" sz="2400" kern="1200" dirty="0"/>
            <a:t>Cross-sectional study with a cohort of 30 children</a:t>
          </a:r>
        </a:p>
      </dsp:txBody>
      <dsp:txXfrm>
        <a:off x="798694" y="384545"/>
        <a:ext cx="2389272" cy="1592847"/>
      </dsp:txXfrm>
    </dsp:sp>
    <dsp:sp modelId="{BCED396C-7BF8-4586-AC2B-C95138CDA657}">
      <dsp:nvSpPr>
        <dsp:cNvPr id="0" name=""/>
        <dsp:cNvSpPr/>
      </dsp:nvSpPr>
      <dsp:spPr>
        <a:xfrm>
          <a:off x="2270" y="2176499"/>
          <a:ext cx="3185695" cy="19744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l" defTabSz="711200">
            <a:lnSpc>
              <a:spcPct val="90000"/>
            </a:lnSpc>
            <a:spcBef>
              <a:spcPct val="0"/>
            </a:spcBef>
            <a:spcAft>
              <a:spcPct val="15000"/>
            </a:spcAft>
            <a:buChar char="•"/>
          </a:pPr>
          <a:r>
            <a:rPr lang="en-GB" sz="1600" kern="1200" dirty="0"/>
            <a:t>Children with ACH </a:t>
          </a:r>
          <a:br>
            <a:rPr lang="en-GB" sz="1600" kern="1200" dirty="0"/>
          </a:br>
          <a:r>
            <a:rPr lang="en-GB" sz="1600" kern="1200" dirty="0"/>
            <a:t>(n=15, all receiving vosoritide</a:t>
          </a:r>
          <a:r>
            <a:rPr lang="en-GB" sz="1600" kern="1200" dirty="0">
              <a:solidFill>
                <a:srgbClr val="000000"/>
              </a:solidFill>
            </a:rPr>
            <a:t>▼</a:t>
          </a:r>
          <a:r>
            <a:rPr lang="en-GB" sz="1600" kern="1200" dirty="0"/>
            <a:t>)</a:t>
          </a:r>
        </a:p>
        <a:p>
          <a:pPr marL="171450" lvl="1" indent="-171450" algn="l" defTabSz="711200">
            <a:lnSpc>
              <a:spcPct val="90000"/>
            </a:lnSpc>
            <a:spcBef>
              <a:spcPct val="0"/>
            </a:spcBef>
            <a:spcAft>
              <a:spcPct val="15000"/>
            </a:spcAft>
            <a:buChar char="•"/>
          </a:pPr>
          <a:r>
            <a:rPr lang="en-GB" sz="1600" kern="1200" dirty="0"/>
            <a:t>CAH </a:t>
          </a:r>
          <a:br>
            <a:rPr lang="en-GB" sz="1600" kern="1200" dirty="0"/>
          </a:br>
          <a:r>
            <a:rPr lang="en-GB" sz="1600" kern="1200" dirty="0"/>
            <a:t>(n=15)</a:t>
          </a:r>
        </a:p>
      </dsp:txBody>
      <dsp:txXfrm>
        <a:off x="2270" y="2176499"/>
        <a:ext cx="3185695" cy="1974441"/>
      </dsp:txXfrm>
    </dsp:sp>
    <dsp:sp modelId="{A0A867AC-F157-4082-8EA3-6105F0E61785}">
      <dsp:nvSpPr>
        <dsp:cNvPr id="0" name=""/>
        <dsp:cNvSpPr/>
      </dsp:nvSpPr>
      <dsp:spPr>
        <a:xfrm>
          <a:off x="3768390" y="384545"/>
          <a:ext cx="3982119" cy="1592847"/>
        </a:xfrm>
        <a:prstGeom prst="chevron">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GB" sz="2400" kern="1200" dirty="0"/>
            <a:t>Inclusion criteria</a:t>
          </a:r>
        </a:p>
      </dsp:txBody>
      <dsp:txXfrm>
        <a:off x="4564814" y="384545"/>
        <a:ext cx="2389272" cy="1592847"/>
      </dsp:txXfrm>
    </dsp:sp>
    <dsp:sp modelId="{BD5CC4BB-BFEF-41CA-8FEB-B5719A3143D4}">
      <dsp:nvSpPr>
        <dsp:cNvPr id="0" name=""/>
        <dsp:cNvSpPr/>
      </dsp:nvSpPr>
      <dsp:spPr>
        <a:xfrm>
          <a:off x="3768390" y="2176499"/>
          <a:ext cx="3185695" cy="19744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l" defTabSz="711200">
            <a:lnSpc>
              <a:spcPct val="90000"/>
            </a:lnSpc>
            <a:spcBef>
              <a:spcPct val="0"/>
            </a:spcBef>
            <a:spcAft>
              <a:spcPct val="15000"/>
            </a:spcAft>
            <a:buChar char="•"/>
          </a:pPr>
          <a:r>
            <a:rPr lang="en-GB" sz="1600" kern="1200"/>
            <a:t>6–12 years of age</a:t>
          </a:r>
          <a:endParaRPr lang="en-GB" sz="1600" kern="1200" dirty="0"/>
        </a:p>
        <a:p>
          <a:pPr marL="171450" lvl="1" indent="-171450" algn="l" defTabSz="711200">
            <a:lnSpc>
              <a:spcPct val="90000"/>
            </a:lnSpc>
            <a:spcBef>
              <a:spcPct val="0"/>
            </a:spcBef>
            <a:spcAft>
              <a:spcPct val="15000"/>
            </a:spcAft>
            <a:buChar char="•"/>
          </a:pPr>
          <a:r>
            <a:rPr lang="en-GB" sz="1600" kern="1200" dirty="0"/>
            <a:t>No history of surgery or acute injuries affecting lower limbs</a:t>
          </a:r>
        </a:p>
        <a:p>
          <a:pPr marL="171450" lvl="1" indent="-171450" algn="l" defTabSz="711200">
            <a:lnSpc>
              <a:spcPct val="90000"/>
            </a:lnSpc>
            <a:spcBef>
              <a:spcPct val="0"/>
            </a:spcBef>
            <a:spcAft>
              <a:spcPct val="15000"/>
            </a:spcAft>
            <a:buChar char="•"/>
          </a:pPr>
          <a:r>
            <a:rPr lang="en-GB" sz="1600" kern="1200" dirty="0"/>
            <a:t>No malalignments in the knee or ankle (CAH)</a:t>
          </a:r>
        </a:p>
        <a:p>
          <a:pPr marL="171450" lvl="1" indent="-171450" algn="l" defTabSz="711200">
            <a:lnSpc>
              <a:spcPct val="90000"/>
            </a:lnSpc>
            <a:spcBef>
              <a:spcPct val="0"/>
            </a:spcBef>
            <a:spcAft>
              <a:spcPct val="15000"/>
            </a:spcAft>
            <a:buChar char="•"/>
          </a:pPr>
          <a:r>
            <a:rPr lang="en-GB" sz="1600" kern="1200" dirty="0"/>
            <a:t>Capable of standing and walking independently without </a:t>
          </a:r>
          <a:br>
            <a:rPr lang="en-GB" sz="1600" kern="1200" dirty="0"/>
          </a:br>
          <a:r>
            <a:rPr lang="en-GB" sz="1600" kern="1200" dirty="0"/>
            <a:t>assistive devices </a:t>
          </a:r>
        </a:p>
      </dsp:txBody>
      <dsp:txXfrm>
        <a:off x="3768390" y="2176499"/>
        <a:ext cx="3185695" cy="1974441"/>
      </dsp:txXfrm>
    </dsp:sp>
    <dsp:sp modelId="{92007682-CE21-4A52-BEA1-934E0EA2CF94}">
      <dsp:nvSpPr>
        <dsp:cNvPr id="0" name=""/>
        <dsp:cNvSpPr/>
      </dsp:nvSpPr>
      <dsp:spPr>
        <a:xfrm>
          <a:off x="7534509" y="384545"/>
          <a:ext cx="3982119" cy="1592847"/>
        </a:xfrm>
        <a:prstGeom prst="chevron">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GB" sz="2400" b="0" kern="1200" dirty="0"/>
            <a:t>Data collected via </a:t>
          </a:r>
          <a:r>
            <a:rPr lang="en-GB" sz="2400" kern="1200" dirty="0"/>
            <a:t>3D motion capture system</a:t>
          </a:r>
        </a:p>
      </dsp:txBody>
      <dsp:txXfrm>
        <a:off x="8330933" y="384545"/>
        <a:ext cx="2389272" cy="1592847"/>
      </dsp:txXfrm>
    </dsp:sp>
    <dsp:sp modelId="{6804DF05-E5D3-4002-AF06-CCA7C93ADC5F}">
      <dsp:nvSpPr>
        <dsp:cNvPr id="0" name=""/>
        <dsp:cNvSpPr/>
      </dsp:nvSpPr>
      <dsp:spPr>
        <a:xfrm>
          <a:off x="7534509" y="2176499"/>
          <a:ext cx="3185695" cy="19744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l" defTabSz="711200">
            <a:lnSpc>
              <a:spcPct val="90000"/>
            </a:lnSpc>
            <a:spcBef>
              <a:spcPct val="0"/>
            </a:spcBef>
            <a:spcAft>
              <a:spcPct val="15000"/>
            </a:spcAft>
            <a:buChar char="•"/>
          </a:pPr>
          <a:r>
            <a:rPr lang="en-GB" sz="1600" kern="1200" dirty="0"/>
            <a:t>Data gathered:</a:t>
          </a:r>
        </a:p>
        <a:p>
          <a:pPr marL="342900" lvl="2" indent="-171450" algn="l" defTabSz="711200">
            <a:lnSpc>
              <a:spcPct val="90000"/>
            </a:lnSpc>
            <a:spcBef>
              <a:spcPct val="0"/>
            </a:spcBef>
            <a:spcAft>
              <a:spcPct val="15000"/>
            </a:spcAft>
            <a:buSzPct val="70000"/>
            <a:buFont typeface="Courier New" panose="02070309020205020404" pitchFamily="49" charset="0"/>
            <a:buChar char="o"/>
          </a:pPr>
          <a:r>
            <a:rPr lang="en-GB" sz="1600" kern="1200" dirty="0"/>
            <a:t>Anthropometric measurements </a:t>
          </a:r>
        </a:p>
        <a:p>
          <a:pPr marL="342900" lvl="2" indent="-171450" algn="l" defTabSz="711200">
            <a:lnSpc>
              <a:spcPct val="90000"/>
            </a:lnSpc>
            <a:spcBef>
              <a:spcPct val="0"/>
            </a:spcBef>
            <a:spcAft>
              <a:spcPct val="15000"/>
            </a:spcAft>
            <a:buSzPct val="70000"/>
            <a:buFont typeface="Courier New" panose="02070309020205020404" pitchFamily="49" charset="0"/>
            <a:buChar char="o"/>
          </a:pPr>
          <a:r>
            <a:rPr lang="en-GB" sz="1600" kern="1200" dirty="0" err="1"/>
            <a:t>Spatio</a:t>
          </a:r>
          <a:r>
            <a:rPr lang="en-GB" sz="1600" kern="1200" dirty="0"/>
            <a:t>-temporal parameters</a:t>
          </a:r>
        </a:p>
        <a:p>
          <a:pPr marL="342900" lvl="2" indent="-171450" algn="l" defTabSz="711200">
            <a:lnSpc>
              <a:spcPct val="90000"/>
            </a:lnSpc>
            <a:spcBef>
              <a:spcPct val="0"/>
            </a:spcBef>
            <a:spcAft>
              <a:spcPct val="15000"/>
            </a:spcAft>
            <a:buSzPct val="70000"/>
            <a:buFont typeface="Courier New" panose="02070309020205020404" pitchFamily="49" charset="0"/>
            <a:buChar char="o"/>
          </a:pPr>
          <a:r>
            <a:rPr lang="en-GB" sz="1600" kern="1200" dirty="0"/>
            <a:t>Kinematic and kinetic parameters</a:t>
          </a:r>
          <a:r>
            <a:rPr lang="en-GB" sz="1600" kern="1200" baseline="30000" dirty="0"/>
            <a:t>1</a:t>
          </a:r>
          <a:endParaRPr lang="en-GB" sz="1600" kern="1200" dirty="0"/>
        </a:p>
        <a:p>
          <a:pPr marL="514350" lvl="3" indent="-171450" algn="l" defTabSz="711200">
            <a:lnSpc>
              <a:spcPct val="90000"/>
            </a:lnSpc>
            <a:spcBef>
              <a:spcPct val="0"/>
            </a:spcBef>
            <a:spcAft>
              <a:spcPct val="15000"/>
            </a:spcAft>
            <a:buSzPct val="70000"/>
            <a:buFont typeface="Courier New" panose="02070309020205020404" pitchFamily="49" charset="0"/>
            <a:buChar char="o"/>
          </a:pPr>
          <a:r>
            <a:rPr lang="en-GB" sz="1600" kern="1200" dirty="0"/>
            <a:t> Kinematics refer to the range of motion of each joint during gait</a:t>
          </a:r>
        </a:p>
        <a:p>
          <a:pPr marL="514350" lvl="3" indent="-171450" algn="l" defTabSz="711200">
            <a:lnSpc>
              <a:spcPct val="90000"/>
            </a:lnSpc>
            <a:spcBef>
              <a:spcPct val="0"/>
            </a:spcBef>
            <a:spcAft>
              <a:spcPct val="15000"/>
            </a:spcAft>
            <a:buSzPct val="70000"/>
            <a:buFont typeface="Courier New" panose="02070309020205020404" pitchFamily="49" charset="0"/>
            <a:buChar char="o"/>
          </a:pPr>
          <a:r>
            <a:rPr lang="en-GB" sz="1600" kern="1200" dirty="0"/>
            <a:t>Kinetics refer to forces that cause the body to move</a:t>
          </a:r>
        </a:p>
      </dsp:txBody>
      <dsp:txXfrm>
        <a:off x="7534509" y="2176499"/>
        <a:ext cx="3185695" cy="197444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26603C-6885-4A8C-993D-A77C0121DE50}" type="datetimeFigureOut">
              <a:rPr lang="en-GB" smtClean="0"/>
              <a:t>31/10/2025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C45779-92D8-4261-83BF-6D7077907067}" type="slidenum">
              <a:rPr lang="en-GB" smtClean="0"/>
              <a:t>‹#›</a:t>
            </a:fld>
            <a:endParaRPr lang="en-GB"/>
          </a:p>
        </p:txBody>
      </p:sp>
    </p:spTree>
    <p:extLst>
      <p:ext uri="{BB962C8B-B14F-4D97-AF65-F5344CB8AC3E}">
        <p14:creationId xmlns:p14="http://schemas.microsoft.com/office/powerpoint/2010/main" val="27072916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422818" y="-454307"/>
            <a:ext cx="1016363" cy="11862000"/>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862000"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336000" y="1122363"/>
            <a:ext cx="1152000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336000" y="2956142"/>
            <a:ext cx="1152000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
        <p:nvSpPr>
          <p:cNvPr id="11" name="Footer Placeholder 4">
            <a:extLst>
              <a:ext uri="{FF2B5EF4-FFF2-40B4-BE49-F238E27FC236}">
                <a16:creationId xmlns:a16="http://schemas.microsoft.com/office/drawing/2014/main" id="{206657DA-7E9B-B723-AA18-8470064A2A51}"/>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076559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339688" y="1449388"/>
            <a:ext cx="5688000" cy="45354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8" y="1449388"/>
            <a:ext cx="5688000" cy="45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a:extLst>
              <a:ext uri="{FF2B5EF4-FFF2-40B4-BE49-F238E27FC236}">
                <a16:creationId xmlns:a16="http://schemas.microsoft.com/office/drawing/2014/main" id="{C7E75E48-B8B1-319D-348F-E9A77CD380A2}"/>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37967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7: Two content and call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339688" y="1449389"/>
            <a:ext cx="5688000" cy="407659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8" y="1449388"/>
            <a:ext cx="5688000" cy="4076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Content Placeholder 7">
            <a:extLst>
              <a:ext uri="{FF2B5EF4-FFF2-40B4-BE49-F238E27FC236}">
                <a16:creationId xmlns:a16="http://schemas.microsoft.com/office/drawing/2014/main" id="{8527B6A1-FF86-4E52-A2CB-F853530A52B7}"/>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5" name="Footer Placeholder 4">
            <a:extLst>
              <a:ext uri="{FF2B5EF4-FFF2-40B4-BE49-F238E27FC236}">
                <a16:creationId xmlns:a16="http://schemas.microsoft.com/office/drawing/2014/main" id="{3FE78DAD-CA32-5FB5-EEBB-308B65124A09}"/>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885054140"/>
      </p:ext>
    </p:extLst>
  </p:cSld>
  <p:clrMapOvr>
    <a:masterClrMapping/>
  </p:clrMapOvr>
  <p:extLst>
    <p:ext uri="{DCECCB84-F9BA-43D5-87BE-67443E8EF086}">
      <p15:sldGuideLst xmlns:p15="http://schemas.microsoft.com/office/powerpoint/2012/main">
        <p15:guide id="1" orient="horz" pos="3906">
          <p15:clr>
            <a:srgbClr val="FBAE40"/>
          </p15:clr>
        </p15:guide>
        <p15:guide id="2" orient="horz" pos="349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8: Two content unequal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348567" y="1449388"/>
            <a:ext cx="8460000" cy="453548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Content Placeholder 3"/>
          <p:cNvSpPr>
            <a:spLocks noGrp="1"/>
          </p:cNvSpPr>
          <p:nvPr>
            <p:ph sz="half" idx="2"/>
          </p:nvPr>
        </p:nvSpPr>
        <p:spPr>
          <a:xfrm>
            <a:off x="8904246" y="1449388"/>
            <a:ext cx="2952000" cy="4535487"/>
          </a:xfrm>
        </p:spPr>
        <p:txBody>
          <a:bodyPr/>
          <a:lstStyle>
            <a:lvl3pPr>
              <a:defRPr/>
            </a:lvl3pPr>
            <a:lvl5pPr marL="1828800" indent="0">
              <a:buNone/>
              <a:defRPr/>
            </a:lvl5pPr>
          </a:lstStyle>
          <a:p>
            <a:pPr lvl="0"/>
            <a:r>
              <a:rPr lang="en-US" noProof="0"/>
              <a:t>Click to edit Master text styles</a:t>
            </a:r>
          </a:p>
          <a:p>
            <a:pPr lvl="1"/>
            <a:r>
              <a:rPr lang="en-US" noProof="0"/>
              <a:t>Second level</a:t>
            </a:r>
          </a:p>
          <a:p>
            <a:pPr lvl="2"/>
            <a:r>
              <a:rPr lang="en-US" noProof="0"/>
              <a:t>Third level</a:t>
            </a:r>
          </a:p>
        </p:txBody>
      </p:sp>
      <p:sp>
        <p:nvSpPr>
          <p:cNvPr id="5" name="Footer Placeholder 4">
            <a:extLst>
              <a:ext uri="{FF2B5EF4-FFF2-40B4-BE49-F238E27FC236}">
                <a16:creationId xmlns:a16="http://schemas.microsoft.com/office/drawing/2014/main" id="{1A9E02C2-76AC-AE2A-C5DE-0DC24BD79271}"/>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041181621"/>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9: Two content unequal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339687" y="1449388"/>
            <a:ext cx="2952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4" name="Content Placeholder 3"/>
          <p:cNvSpPr>
            <a:spLocks noGrp="1"/>
          </p:cNvSpPr>
          <p:nvPr>
            <p:ph sz="half" idx="2"/>
          </p:nvPr>
        </p:nvSpPr>
        <p:spPr>
          <a:xfrm>
            <a:off x="3397703" y="1449388"/>
            <a:ext cx="846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5" name="Footer Placeholder 4">
            <a:extLst>
              <a:ext uri="{FF2B5EF4-FFF2-40B4-BE49-F238E27FC236}">
                <a16:creationId xmlns:a16="http://schemas.microsoft.com/office/drawing/2014/main" id="{394ECF87-6F39-55D4-653E-3DD49E9A8AD3}"/>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270788104"/>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 Two content sub head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44878"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344878" y="2104373"/>
            <a:ext cx="558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58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7" name="Title Placeholder 1">
            <a:extLst>
              <a:ext uri="{FF2B5EF4-FFF2-40B4-BE49-F238E27FC236}">
                <a16:creationId xmlns:a16="http://schemas.microsoft.com/office/drawing/2014/main" id="{22F1B3D7-BAF0-2029-D775-1B0E4E216FC1}"/>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8A6937BE-D371-FCD7-043D-C4FFA4EC3207}"/>
              </a:ext>
            </a:extLst>
          </p:cNvPr>
          <p:cNvSpPr>
            <a:spLocks noGrp="1"/>
          </p:cNvSpPr>
          <p:nvPr>
            <p:ph type="ftr" sz="quarter" idx="10"/>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7023057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10: Two content sub heads and callou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40889"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340891" y="2104373"/>
            <a:ext cx="558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58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58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9" name="Content Placeholder 7">
            <a:extLst>
              <a:ext uri="{FF2B5EF4-FFF2-40B4-BE49-F238E27FC236}">
                <a16:creationId xmlns:a16="http://schemas.microsoft.com/office/drawing/2014/main" id="{E61F773C-490F-4518-92C7-8A13F0BD74C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7" name="Title Placeholder 1">
            <a:extLst>
              <a:ext uri="{FF2B5EF4-FFF2-40B4-BE49-F238E27FC236}">
                <a16:creationId xmlns:a16="http://schemas.microsoft.com/office/drawing/2014/main" id="{8C2ECF70-8FBD-4B53-0225-0247FA9F9C74}"/>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A5E221EB-4155-464E-184C-74C1D75CEAF0}"/>
              </a:ext>
            </a:extLst>
          </p:cNvPr>
          <p:cNvSpPr>
            <a:spLocks noGrp="1"/>
          </p:cNvSpPr>
          <p:nvPr>
            <p:ph type="ftr" sz="quarter" idx="1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2641498002"/>
      </p:ext>
    </p:extLst>
  </p:cSld>
  <p:clrMapOvr>
    <a:masterClrMapping/>
  </p:clrMapOvr>
  <p:extLst>
    <p:ext uri="{DCECCB84-F9BA-43D5-87BE-67443E8EF086}">
      <p15:sldGuideLst xmlns:p15="http://schemas.microsoft.com/office/powerpoint/2012/main">
        <p15:guide id="1" orient="horz" pos="3906">
          <p15:clr>
            <a:srgbClr val="FBAE40"/>
          </p15:clr>
        </p15:guide>
        <p15:guide id="2" orient="horz" pos="349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11: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Footer Placeholder 4">
            <a:extLst>
              <a:ext uri="{FF2B5EF4-FFF2-40B4-BE49-F238E27FC236}">
                <a16:creationId xmlns:a16="http://schemas.microsoft.com/office/drawing/2014/main" id="{9BA2E1F9-63EC-2591-563E-5F6218A72673}"/>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37118906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12: 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1DDB4F5E-8986-D0A9-63D4-421C024E10DB}"/>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6907267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13: Side 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7A0AD6DC-68C6-B085-57CD-8D5AA0F8D9DD}"/>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3167812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1_Title Slide_BMRN logo">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422818" y="-454307"/>
            <a:ext cx="1016363" cy="11862000"/>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862000"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336000" y="1122363"/>
            <a:ext cx="1152000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336000" y="2956142"/>
            <a:ext cx="1152000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
        <p:nvSpPr>
          <p:cNvPr id="5" name="Footer Placeholder 4">
            <a:extLst>
              <a:ext uri="{FF2B5EF4-FFF2-40B4-BE49-F238E27FC236}">
                <a16:creationId xmlns:a16="http://schemas.microsoft.com/office/drawing/2014/main" id="{B1A80CE0-51C8-7834-D90A-A8D608E82D28}"/>
              </a:ext>
            </a:extLst>
          </p:cNvPr>
          <p:cNvSpPr>
            <a:spLocks noGrp="1"/>
          </p:cNvSpPr>
          <p:nvPr>
            <p:ph type="ftr" sz="quarter" idx="3"/>
          </p:nvPr>
        </p:nvSpPr>
        <p:spPr>
          <a:xfrm>
            <a:off x="2102943" y="6132843"/>
            <a:ext cx="7992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pic>
        <p:nvPicPr>
          <p:cNvPr id="9" name="Picture 8" descr="A blue and black text&#10;&#10;Description automatically generated">
            <a:extLst>
              <a:ext uri="{FF2B5EF4-FFF2-40B4-BE49-F238E27FC236}">
                <a16:creationId xmlns:a16="http://schemas.microsoft.com/office/drawing/2014/main" id="{E55C789E-9E0E-53CF-F9CB-7C556E86C8F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036" y="6264108"/>
            <a:ext cx="2016000" cy="301348"/>
          </a:xfrm>
          <a:prstGeom prst="rect">
            <a:avLst/>
          </a:prstGeom>
        </p:spPr>
      </p:pic>
    </p:spTree>
    <p:extLst>
      <p:ext uri="{BB962C8B-B14F-4D97-AF65-F5344CB8AC3E}">
        <p14:creationId xmlns:p14="http://schemas.microsoft.com/office/powerpoint/2010/main" val="405283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36000" y="1449390"/>
            <a:ext cx="11520000" cy="4535486"/>
          </a:xfrm>
        </p:spPr>
        <p:txBody>
          <a:bodyPr/>
          <a:lstStyle>
            <a:lvl2pPr marL="893763" indent="-436563">
              <a:defRPr/>
            </a:lvl2pPr>
            <a:lvl3pPr marL="1252538" indent="-358775">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dirty="0"/>
          </a:p>
        </p:txBody>
      </p:sp>
      <p:sp>
        <p:nvSpPr>
          <p:cNvPr id="4" name="Title Placeholder 1">
            <a:extLst>
              <a:ext uri="{FF2B5EF4-FFF2-40B4-BE49-F238E27FC236}">
                <a16:creationId xmlns:a16="http://schemas.microsoft.com/office/drawing/2014/main" id="{908273C1-AAD9-DDC3-A1E9-49FECFF7F7E4}"/>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Tree>
    <p:extLst>
      <p:ext uri="{BB962C8B-B14F-4D97-AF65-F5344CB8AC3E}">
        <p14:creationId xmlns:p14="http://schemas.microsoft.com/office/powerpoint/2010/main" val="3455104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ntent and callout">
    <p:spTree>
      <p:nvGrpSpPr>
        <p:cNvPr id="1" name=""/>
        <p:cNvGrpSpPr/>
        <p:nvPr/>
      </p:nvGrpSpPr>
      <p:grpSpPr>
        <a:xfrm>
          <a:off x="0" y="0"/>
          <a:ext cx="0" cy="0"/>
          <a:chOff x="0" y="0"/>
          <a:chExt cx="0" cy="0"/>
        </a:xfrm>
      </p:grpSpPr>
      <p:sp>
        <p:nvSpPr>
          <p:cNvPr id="3" name="Content Placeholder 2"/>
          <p:cNvSpPr>
            <a:spLocks noGrp="1"/>
          </p:cNvSpPr>
          <p:nvPr>
            <p:ph idx="1"/>
          </p:nvPr>
        </p:nvSpPr>
        <p:spPr>
          <a:xfrm>
            <a:off x="336000" y="1449391"/>
            <a:ext cx="11520000" cy="3911741"/>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6" name="Content Placeholder 7">
            <a:extLst>
              <a:ext uri="{FF2B5EF4-FFF2-40B4-BE49-F238E27FC236}">
                <a16:creationId xmlns:a16="http://schemas.microsoft.com/office/drawing/2014/main" id="{1686E064-BC66-40F5-BFC0-A711EFDB1A24}"/>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4" name="Title Placeholder 1">
            <a:extLst>
              <a:ext uri="{FF2B5EF4-FFF2-40B4-BE49-F238E27FC236}">
                <a16:creationId xmlns:a16="http://schemas.microsoft.com/office/drawing/2014/main" id="{01AA9004-5DCE-872E-E8DB-63D4EC3757D0}"/>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7D235E29-57AE-E1DA-6950-94D62FFF880B}"/>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1566557544"/>
      </p:ext>
    </p:extLst>
  </p:cSld>
  <p:clrMapOvr>
    <a:masterClrMapping/>
  </p:clrMapOvr>
  <p:extLst>
    <p:ext uri="{DCECCB84-F9BA-43D5-87BE-67443E8EF086}">
      <p15:sldGuideLst xmlns:p15="http://schemas.microsoft.com/office/powerpoint/2012/main">
        <p15:guide id="1" pos="724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2: Content and callout">
    <p:spTree>
      <p:nvGrpSpPr>
        <p:cNvPr id="1" name=""/>
        <p:cNvGrpSpPr/>
        <p:nvPr/>
      </p:nvGrpSpPr>
      <p:grpSpPr>
        <a:xfrm>
          <a:off x="0" y="0"/>
          <a:ext cx="0" cy="0"/>
          <a:chOff x="0" y="0"/>
          <a:chExt cx="0" cy="0"/>
        </a:xfrm>
      </p:grpSpPr>
      <p:sp>
        <p:nvSpPr>
          <p:cNvPr id="3" name="Content Placeholder 2"/>
          <p:cNvSpPr>
            <a:spLocks noGrp="1"/>
          </p:cNvSpPr>
          <p:nvPr>
            <p:ph idx="1"/>
          </p:nvPr>
        </p:nvSpPr>
        <p:spPr>
          <a:xfrm>
            <a:off x="349763" y="1821972"/>
            <a:ext cx="5688000" cy="1283177"/>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6" name="Content Placeholder 2">
            <a:extLst>
              <a:ext uri="{FF2B5EF4-FFF2-40B4-BE49-F238E27FC236}">
                <a16:creationId xmlns:a16="http://schemas.microsoft.com/office/drawing/2014/main" id="{681B4FB4-B67D-40B7-8D61-AB50131823E5}"/>
              </a:ext>
            </a:extLst>
          </p:cNvPr>
          <p:cNvSpPr>
            <a:spLocks noGrp="1"/>
          </p:cNvSpPr>
          <p:nvPr>
            <p:ph idx="13"/>
          </p:nvPr>
        </p:nvSpPr>
        <p:spPr>
          <a:xfrm>
            <a:off x="6176316" y="1821972"/>
            <a:ext cx="5688000" cy="3655802"/>
          </a:xfrm>
        </p:spPr>
        <p:txBody>
          <a:bodyPr>
            <a:normAutofit/>
          </a:bodyPr>
          <a:lstStyle>
            <a:lvl1pPr marL="269875" indent="-269875">
              <a:defRPr sz="1600"/>
            </a:lvl1pPr>
            <a:lvl2pPr marL="627063" indent="-269875">
              <a:defRPr sz="1400"/>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p:txBody>
      </p:sp>
      <p:sp>
        <p:nvSpPr>
          <p:cNvPr id="8" name="Content Placeholder 2">
            <a:extLst>
              <a:ext uri="{FF2B5EF4-FFF2-40B4-BE49-F238E27FC236}">
                <a16:creationId xmlns:a16="http://schemas.microsoft.com/office/drawing/2014/main" id="{A5680B48-64C1-4C7A-BDD3-20741909094C}"/>
              </a:ext>
            </a:extLst>
          </p:cNvPr>
          <p:cNvSpPr>
            <a:spLocks noGrp="1"/>
          </p:cNvSpPr>
          <p:nvPr>
            <p:ph idx="14"/>
          </p:nvPr>
        </p:nvSpPr>
        <p:spPr>
          <a:xfrm>
            <a:off x="340892" y="3390900"/>
            <a:ext cx="5688000" cy="2095500"/>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4" name="TextBox 3">
            <a:extLst>
              <a:ext uri="{FF2B5EF4-FFF2-40B4-BE49-F238E27FC236}">
                <a16:creationId xmlns:a16="http://schemas.microsoft.com/office/drawing/2014/main" id="{E8ADF789-4EE2-4853-8391-3328294626B7}"/>
              </a:ext>
            </a:extLst>
          </p:cNvPr>
          <p:cNvSpPr txBox="1"/>
          <p:nvPr userDrawn="1"/>
        </p:nvSpPr>
        <p:spPr>
          <a:xfrm>
            <a:off x="340505" y="1452641"/>
            <a:ext cx="1289135" cy="369332"/>
          </a:xfrm>
          <a:prstGeom prst="rect">
            <a:avLst/>
          </a:prstGeom>
          <a:noFill/>
        </p:spPr>
        <p:txBody>
          <a:bodyPr wrap="none" rtlCol="0">
            <a:spAutoFit/>
          </a:bodyPr>
          <a:lstStyle/>
          <a:p>
            <a:r>
              <a:rPr lang="en-GB" b="1" dirty="0">
                <a:solidFill>
                  <a:schemeClr val="accent2"/>
                </a:solidFill>
                <a:latin typeface="+mj-lt"/>
              </a:rPr>
              <a:t>Background</a:t>
            </a:r>
          </a:p>
        </p:txBody>
      </p:sp>
      <p:sp>
        <p:nvSpPr>
          <p:cNvPr id="9" name="TextBox 8">
            <a:extLst>
              <a:ext uri="{FF2B5EF4-FFF2-40B4-BE49-F238E27FC236}">
                <a16:creationId xmlns:a16="http://schemas.microsoft.com/office/drawing/2014/main" id="{24C38A1F-A2C9-4AFE-9A41-3328FC2CD48E}"/>
              </a:ext>
            </a:extLst>
          </p:cNvPr>
          <p:cNvSpPr txBox="1"/>
          <p:nvPr userDrawn="1"/>
        </p:nvSpPr>
        <p:spPr>
          <a:xfrm>
            <a:off x="340507" y="3078868"/>
            <a:ext cx="962123" cy="369332"/>
          </a:xfrm>
          <a:prstGeom prst="rect">
            <a:avLst/>
          </a:prstGeom>
          <a:noFill/>
        </p:spPr>
        <p:txBody>
          <a:bodyPr wrap="none" rtlCol="0">
            <a:spAutoFit/>
          </a:bodyPr>
          <a:lstStyle/>
          <a:p>
            <a:r>
              <a:rPr lang="en-GB" b="1" dirty="0">
                <a:solidFill>
                  <a:schemeClr val="accent2"/>
                </a:solidFill>
                <a:latin typeface="+mj-lt"/>
              </a:rPr>
              <a:t>Methods</a:t>
            </a:r>
          </a:p>
        </p:txBody>
      </p:sp>
      <p:sp>
        <p:nvSpPr>
          <p:cNvPr id="10" name="TextBox 9">
            <a:extLst>
              <a:ext uri="{FF2B5EF4-FFF2-40B4-BE49-F238E27FC236}">
                <a16:creationId xmlns:a16="http://schemas.microsoft.com/office/drawing/2014/main" id="{ED9720B6-AE97-4A3D-9CAC-4142DA93FA58}"/>
              </a:ext>
            </a:extLst>
          </p:cNvPr>
          <p:cNvSpPr txBox="1"/>
          <p:nvPr userDrawn="1"/>
        </p:nvSpPr>
        <p:spPr>
          <a:xfrm>
            <a:off x="6182668" y="1444834"/>
            <a:ext cx="869149" cy="369332"/>
          </a:xfrm>
          <a:prstGeom prst="rect">
            <a:avLst/>
          </a:prstGeom>
          <a:noFill/>
        </p:spPr>
        <p:txBody>
          <a:bodyPr wrap="none" rtlCol="0">
            <a:spAutoFit/>
          </a:bodyPr>
          <a:lstStyle/>
          <a:p>
            <a:r>
              <a:rPr lang="en-GB" b="1" dirty="0">
                <a:solidFill>
                  <a:schemeClr val="accent2"/>
                </a:solidFill>
                <a:latin typeface="+mj-lt"/>
              </a:rPr>
              <a:t>Results</a:t>
            </a:r>
          </a:p>
        </p:txBody>
      </p:sp>
      <p:sp>
        <p:nvSpPr>
          <p:cNvPr id="11" name="Content Placeholder 7">
            <a:extLst>
              <a:ext uri="{FF2B5EF4-FFF2-40B4-BE49-F238E27FC236}">
                <a16:creationId xmlns:a16="http://schemas.microsoft.com/office/drawing/2014/main" id="{8D5A0B99-CE00-4F55-A1AE-1FCD7C7FF5CF}"/>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7" name="Title Placeholder 1">
            <a:extLst>
              <a:ext uri="{FF2B5EF4-FFF2-40B4-BE49-F238E27FC236}">
                <a16:creationId xmlns:a16="http://schemas.microsoft.com/office/drawing/2014/main" id="{BFD8F775-5AA2-7710-E482-6B1F655F209E}"/>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3209682704"/>
      </p:ext>
    </p:extLst>
  </p:cSld>
  <p:clrMapOvr>
    <a:masterClrMapping/>
  </p:clrMapOvr>
  <p:extLst>
    <p:ext uri="{DCECCB84-F9BA-43D5-87BE-67443E8EF086}">
      <p15:sldGuideLst xmlns:p15="http://schemas.microsoft.com/office/powerpoint/2012/main">
        <p15:guide id="1" orient="horz" pos="195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Visual and callout">
    <p:spTree>
      <p:nvGrpSpPr>
        <p:cNvPr id="1" name=""/>
        <p:cNvGrpSpPr/>
        <p:nvPr/>
      </p:nvGrpSpPr>
      <p:grpSpPr>
        <a:xfrm>
          <a:off x="0" y="0"/>
          <a:ext cx="0" cy="0"/>
          <a:chOff x="0" y="0"/>
          <a:chExt cx="0" cy="0"/>
        </a:xfrm>
      </p:grpSpPr>
      <p:sp>
        <p:nvSpPr>
          <p:cNvPr id="6" name="Content Placeholder 7">
            <a:extLst>
              <a:ext uri="{FF2B5EF4-FFF2-40B4-BE49-F238E27FC236}">
                <a16:creationId xmlns:a16="http://schemas.microsoft.com/office/drawing/2014/main" id="{874F5665-D5C0-461A-BFF4-A163280A6A4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2000" b="1">
                <a:solidFill>
                  <a:schemeClr val="bg1"/>
                </a:solidFill>
              </a:defRPr>
            </a:lvl1pPr>
            <a:lvl3pPr marL="914400" indent="0">
              <a:buNone/>
              <a:defRPr/>
            </a:lvl3pPr>
          </a:lstStyle>
          <a:p>
            <a:pPr algn="ctr">
              <a:lnSpc>
                <a:spcPts val="1760"/>
              </a:lnSpc>
            </a:pPr>
            <a:endParaRPr lang="en-US" dirty="0"/>
          </a:p>
        </p:txBody>
      </p:sp>
      <p:sp>
        <p:nvSpPr>
          <p:cNvPr id="3" name="Title Placeholder 1">
            <a:extLst>
              <a:ext uri="{FF2B5EF4-FFF2-40B4-BE49-F238E27FC236}">
                <a16:creationId xmlns:a16="http://schemas.microsoft.com/office/drawing/2014/main" id="{FB1B7A02-8730-09A9-C221-4E2BBFD8FB68}"/>
              </a:ext>
            </a:extLst>
          </p:cNvPr>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2" name="Footer Placeholder 4">
            <a:extLst>
              <a:ext uri="{FF2B5EF4-FFF2-40B4-BE49-F238E27FC236}">
                <a16:creationId xmlns:a16="http://schemas.microsoft.com/office/drawing/2014/main" id="{1E6E2F2D-23A6-D752-3FC3-7CF566F07D8C}"/>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498536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 Offset content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36000" y="1449388"/>
            <a:ext cx="8424000" cy="4535487"/>
          </a:xfrm>
        </p:spPr>
        <p:txBody>
          <a:bodyPr/>
          <a:lstStyle>
            <a:lvl1pPr marL="357188" indent="-357188">
              <a:buClr>
                <a:schemeClr val="accent3"/>
              </a:buClr>
              <a:buFont typeface="Arial" panose="020B0604020202020204" pitchFamily="34" charset="0"/>
              <a:buChar char="►"/>
              <a:defRPr/>
            </a:lvl1pPr>
            <a:lvl2pPr marL="893763" indent="-436563">
              <a:buClr>
                <a:schemeClr val="accent3"/>
              </a:buClr>
              <a:buFont typeface="Arial" panose="020B0604020202020204" pitchFamily="34" charset="0"/>
              <a:buChar char="ꟷ"/>
              <a:defRPr/>
            </a:lvl2pPr>
            <a:lvl3pPr marL="1252538" indent="-338138">
              <a:buClr>
                <a:schemeClr val="accent3"/>
              </a:buClr>
              <a:buFont typeface="Arial" panose="020B0604020202020204" pitchFamily="34" charset="0"/>
              <a:buChar char="ꟷ"/>
              <a:defRPr/>
            </a:lvl3pPr>
            <a:lvl4pPr marL="1789113" indent="-417513">
              <a:buClr>
                <a:schemeClr val="accent3"/>
              </a:buClr>
              <a:buFont typeface="Arial" panose="020B0604020202020204" pitchFamily="34" charset="0"/>
              <a:buChar char="ꟷ"/>
              <a:defRPr/>
            </a:lvl4pPr>
            <a:lvl5pPr marL="2157413" indent="-328613">
              <a:buClr>
                <a:schemeClr val="accent3"/>
              </a:buClr>
              <a:buFont typeface="Arial" panose="020B0604020202020204" pitchFamily="34" charset="0"/>
              <a:buChar char="ꟷ"/>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Footer Placeholder 4">
            <a:extLst>
              <a:ext uri="{FF2B5EF4-FFF2-40B4-BE49-F238E27FC236}">
                <a16:creationId xmlns:a16="http://schemas.microsoft.com/office/drawing/2014/main" id="{F68F76A1-268E-71B2-DF94-006B86920FAD}"/>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3416573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4: Offset content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448979" y="1449388"/>
            <a:ext cx="8424000" cy="4535487"/>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Footer Placeholder 4">
            <a:extLst>
              <a:ext uri="{FF2B5EF4-FFF2-40B4-BE49-F238E27FC236}">
                <a16:creationId xmlns:a16="http://schemas.microsoft.com/office/drawing/2014/main" id="{AA3749ED-B4C9-34B7-FE0C-1FC180869226}"/>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756004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6: Chapter break">
    <p:spTree>
      <p:nvGrpSpPr>
        <p:cNvPr id="1" name=""/>
        <p:cNvGrpSpPr/>
        <p:nvPr/>
      </p:nvGrpSpPr>
      <p:grpSpPr>
        <a:xfrm>
          <a:off x="0" y="0"/>
          <a:ext cx="0" cy="0"/>
          <a:chOff x="0" y="0"/>
          <a:chExt cx="0" cy="0"/>
        </a:xfrm>
      </p:grpSpPr>
      <p:sp>
        <p:nvSpPr>
          <p:cNvPr id="2" name="Title 1"/>
          <p:cNvSpPr>
            <a:spLocks noGrp="1"/>
          </p:cNvSpPr>
          <p:nvPr>
            <p:ph type="title"/>
          </p:nvPr>
        </p:nvSpPr>
        <p:spPr>
          <a:xfrm>
            <a:off x="336000" y="1709738"/>
            <a:ext cx="11520000" cy="2852737"/>
          </a:xfrm>
        </p:spPr>
        <p:txBody>
          <a:bodyPr anchor="b"/>
          <a:lstStyle>
            <a:lvl1pPr>
              <a:defRPr sz="6000">
                <a:solidFill>
                  <a:schemeClr val="accent3"/>
                </a:solidFill>
              </a:defRPr>
            </a:lvl1pPr>
          </a:lstStyle>
          <a:p>
            <a:r>
              <a:rPr lang="en-US"/>
              <a:t>Click to edit Master title style</a:t>
            </a:r>
            <a:endParaRPr lang="en-GB"/>
          </a:p>
        </p:txBody>
      </p:sp>
      <p:sp>
        <p:nvSpPr>
          <p:cNvPr id="3" name="Text Placeholder 2"/>
          <p:cNvSpPr>
            <a:spLocks noGrp="1"/>
          </p:cNvSpPr>
          <p:nvPr>
            <p:ph type="body" idx="1"/>
          </p:nvPr>
        </p:nvSpPr>
        <p:spPr>
          <a:xfrm>
            <a:off x="336000" y="4589463"/>
            <a:ext cx="115200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Footer Placeholder 4">
            <a:extLst>
              <a:ext uri="{FF2B5EF4-FFF2-40B4-BE49-F238E27FC236}">
                <a16:creationId xmlns:a16="http://schemas.microsoft.com/office/drawing/2014/main" id="{86610808-9D70-597B-E084-8094E29B7F0B}"/>
              </a:ext>
            </a:extLst>
          </p:cNvPr>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spTree>
    <p:extLst>
      <p:ext uri="{BB962C8B-B14F-4D97-AF65-F5344CB8AC3E}">
        <p14:creationId xmlns:p14="http://schemas.microsoft.com/office/powerpoint/2010/main" val="270741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2125D1A-1993-403F-9F42-9CE20DB5C8B0}"/>
              </a:ext>
            </a:extLst>
          </p:cNvPr>
          <p:cNvSpPr/>
          <p:nvPr userDrawn="1"/>
        </p:nvSpPr>
        <p:spPr>
          <a:xfrm>
            <a:off x="0" y="213368"/>
            <a:ext cx="11160000" cy="14714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Top Corners Rounded 3">
            <a:extLst>
              <a:ext uri="{FF2B5EF4-FFF2-40B4-BE49-F238E27FC236}">
                <a16:creationId xmlns:a16="http://schemas.microsoft.com/office/drawing/2014/main" id="{8A203C68-0475-491F-B992-E8F4B142ACA1}"/>
              </a:ext>
            </a:extLst>
          </p:cNvPr>
          <p:cNvSpPr/>
          <p:nvPr userDrawn="1"/>
        </p:nvSpPr>
        <p:spPr>
          <a:xfrm rot="16200000">
            <a:off x="5422818" y="-5062818"/>
            <a:ext cx="1016363" cy="11862000"/>
          </a:xfrm>
          <a:prstGeom prst="round2SameRect">
            <a:avLst>
              <a:gd name="adj1" fmla="val 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Placeholder 1"/>
          <p:cNvSpPr>
            <a:spLocks noGrp="1"/>
          </p:cNvSpPr>
          <p:nvPr>
            <p:ph type="title"/>
          </p:nvPr>
        </p:nvSpPr>
        <p:spPr>
          <a:xfrm>
            <a:off x="344878" y="360000"/>
            <a:ext cx="1116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3" name="Text Placeholder 2"/>
          <p:cNvSpPr>
            <a:spLocks noGrp="1"/>
          </p:cNvSpPr>
          <p:nvPr>
            <p:ph type="body" idx="1"/>
          </p:nvPr>
        </p:nvSpPr>
        <p:spPr>
          <a:xfrm>
            <a:off x="336000" y="1449389"/>
            <a:ext cx="11520000" cy="4535485"/>
          </a:xfrm>
          <a:prstGeom prst="rect">
            <a:avLst/>
          </a:prstGeom>
        </p:spPr>
        <p:txBody>
          <a:bodyPr vert="horz" lIns="91440" tIns="45720" rIns="91440" bIns="4572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3"/>
          </p:nvPr>
        </p:nvSpPr>
        <p:spPr>
          <a:xfrm>
            <a:off x="337351" y="6131861"/>
            <a:ext cx="9756000" cy="581635"/>
          </a:xfrm>
          <a:prstGeom prst="rect">
            <a:avLst/>
          </a:prstGeom>
        </p:spPr>
        <p:txBody>
          <a:bodyPr vert="horz" lIns="91440" tIns="45720" rIns="91440" bIns="45720" rtlCol="0" anchor="b"/>
          <a:lstStyle>
            <a:lvl1pPr algn="l">
              <a:defRPr sz="900">
                <a:solidFill>
                  <a:schemeClr val="tx2"/>
                </a:solidFill>
              </a:defRPr>
            </a:lvl1pPr>
          </a:lstStyle>
          <a:p>
            <a:endParaRPr lang="en-GB" dirty="0"/>
          </a:p>
        </p:txBody>
      </p:sp>
      <p:pic>
        <p:nvPicPr>
          <p:cNvPr id="7" name="Picture 6" descr="Logo&#10;&#10;Description automatically generated">
            <a:extLst>
              <a:ext uri="{FF2B5EF4-FFF2-40B4-BE49-F238E27FC236}">
                <a16:creationId xmlns:a16="http://schemas.microsoft.com/office/drawing/2014/main" id="{0CEBB8A9-47B4-425D-81D2-94A32DD652F0}"/>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0100149" y="6262254"/>
            <a:ext cx="1764000" cy="452308"/>
          </a:xfrm>
          <a:prstGeom prst="rect">
            <a:avLst/>
          </a:prstGeom>
        </p:spPr>
      </p:pic>
    </p:spTree>
    <p:extLst>
      <p:ext uri="{BB962C8B-B14F-4D97-AF65-F5344CB8AC3E}">
        <p14:creationId xmlns:p14="http://schemas.microsoft.com/office/powerpoint/2010/main" val="4096847013"/>
      </p:ext>
    </p:extLst>
  </p:cSld>
  <p:clrMap bg1="lt1" tx1="dk1" bg2="lt2" tx2="dk2" accent1="accent1" accent2="accent2" accent3="accent3" accent4="accent4" accent5="accent5" accent6="accent6" hlink="hlink" folHlink="folHlink"/>
  <p:sldLayoutIdLst>
    <p:sldLayoutId id="2147483661" r:id="rId1"/>
    <p:sldLayoutId id="2147483678" r:id="rId2"/>
    <p:sldLayoutId id="2147483662" r:id="rId3"/>
    <p:sldLayoutId id="2147483663" r:id="rId4"/>
    <p:sldLayoutId id="2147483664" r:id="rId5"/>
    <p:sldLayoutId id="2147483665" r:id="rId6"/>
    <p:sldLayoutId id="2147483667" r:id="rId7"/>
    <p:sldLayoutId id="2147483666"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hf sldNum="0" hdr="0" dt="0"/>
  <p:txStyles>
    <p:titleStyle>
      <a:lvl1pPr algn="l" defTabSz="914400" rtl="0" eaLnBrk="1" latinLnBrk="0" hangingPunct="1">
        <a:lnSpc>
          <a:spcPct val="90000"/>
        </a:lnSpc>
        <a:spcBef>
          <a:spcPct val="0"/>
        </a:spcBef>
        <a:buNone/>
        <a:defRPr lang="en-GB" sz="3600" b="1" kern="1200" dirty="0">
          <a:solidFill>
            <a:schemeClr val="bg2"/>
          </a:solidFill>
          <a:latin typeface="+mj-lt"/>
          <a:ea typeface="MS PGothic" panose="020B0600070205080204" pitchFamily="34" charset="-128"/>
          <a:cs typeface="+mj-cs"/>
        </a:defRPr>
      </a:lvl1pPr>
    </p:titleStyle>
    <p:bodyStyle>
      <a:lvl1pPr marL="357188" indent="-357188" algn="l" defTabSz="914400" rtl="0" eaLnBrk="1" latinLnBrk="0" hangingPunct="1">
        <a:lnSpc>
          <a:spcPct val="100000"/>
        </a:lnSpc>
        <a:spcBef>
          <a:spcPts val="1000"/>
        </a:spcBef>
        <a:buClr>
          <a:schemeClr val="accent3"/>
        </a:buClr>
        <a:buFont typeface="Arial" panose="020B0604020202020204" pitchFamily="34" charset="0"/>
        <a:buChar char="►"/>
        <a:defRPr sz="2000" kern="1200">
          <a:solidFill>
            <a:schemeClr val="tx2"/>
          </a:solidFill>
          <a:latin typeface="+mn-lt"/>
          <a:ea typeface="+mn-ea"/>
          <a:cs typeface="+mn-cs"/>
        </a:defRPr>
      </a:lvl1pPr>
      <a:lvl2pPr marL="893763" indent="-436563" algn="l" defTabSz="914400" rtl="0" eaLnBrk="1" latinLnBrk="0" hangingPunct="1">
        <a:lnSpc>
          <a:spcPct val="100000"/>
        </a:lnSpc>
        <a:spcBef>
          <a:spcPts val="500"/>
        </a:spcBef>
        <a:buClr>
          <a:schemeClr val="accent3"/>
        </a:buClr>
        <a:buFont typeface="Arial" panose="020B0604020202020204" pitchFamily="34" charset="0"/>
        <a:buChar char="ꟷ"/>
        <a:defRPr sz="1800" kern="1200">
          <a:solidFill>
            <a:schemeClr val="tx2"/>
          </a:solidFill>
          <a:latin typeface="+mn-lt"/>
          <a:ea typeface="+mn-ea"/>
          <a:cs typeface="+mn-cs"/>
        </a:defRPr>
      </a:lvl2pPr>
      <a:lvl3pPr marL="1252538" indent="-338138" algn="l" defTabSz="914400" rtl="0" eaLnBrk="1" latinLnBrk="0" hangingPunct="1">
        <a:lnSpc>
          <a:spcPct val="100000"/>
        </a:lnSpc>
        <a:spcBef>
          <a:spcPts val="500"/>
        </a:spcBef>
        <a:buClr>
          <a:schemeClr val="accent3"/>
        </a:buClr>
        <a:buFont typeface="Arial" panose="020B0604020202020204" pitchFamily="34" charset="0"/>
        <a:buChar char="ꟷ"/>
        <a:defRPr sz="1600" kern="1200">
          <a:solidFill>
            <a:schemeClr val="tx2"/>
          </a:solidFill>
          <a:latin typeface="+mn-lt"/>
          <a:ea typeface="+mn-ea"/>
          <a:cs typeface="+mn-cs"/>
        </a:defRPr>
      </a:lvl3pPr>
      <a:lvl4pPr marL="1609725" indent="-357188"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4pPr>
      <a:lvl5pPr marL="2157413" indent="-328613"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224" userDrawn="1">
          <p15:clr>
            <a:srgbClr val="F26B43"/>
          </p15:clr>
        </p15:guide>
        <p15:guide id="2" pos="3840">
          <p15:clr>
            <a:srgbClr val="F26B43"/>
          </p15:clr>
        </p15:guide>
        <p15:guide id="3" pos="211" userDrawn="1">
          <p15:clr>
            <a:srgbClr val="F26B43"/>
          </p15:clr>
        </p15:guide>
        <p15:guide id="4" pos="7469" userDrawn="1">
          <p15:clr>
            <a:srgbClr val="F26B43"/>
          </p15:clr>
        </p15:guide>
        <p15:guide id="5" orient="horz" pos="913">
          <p15:clr>
            <a:srgbClr val="F26B43"/>
          </p15:clr>
        </p15:guide>
        <p15:guide id="6" orient="horz" pos="232">
          <p15:clr>
            <a:srgbClr val="F26B43"/>
          </p15:clr>
        </p15:guide>
        <p15:guide id="7" orient="horz" pos="3770">
          <p15:clr>
            <a:srgbClr val="F26B43"/>
          </p15:clr>
        </p15:guide>
        <p15:guide id="8" orient="horz" pos="867">
          <p15:clr>
            <a:srgbClr val="F26B43"/>
          </p15:clr>
        </p15:guide>
        <p15:guide id="9" pos="635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hcp.biomarin.com/en-gb/achondroplasia/expert/prescribing-information/" TargetMode="External"/><Relationship Id="rId2" Type="http://schemas.openxmlformats.org/officeDocument/2006/relationships/hyperlink" Target="mailto:drugsafety@bmrn.com" TargetMode="External"/><Relationship Id="rId1" Type="http://schemas.openxmlformats.org/officeDocument/2006/relationships/slideLayout" Target="../slideLayouts/slideLayout3.xml"/><Relationship Id="rId4" Type="http://schemas.openxmlformats.org/officeDocument/2006/relationships/hyperlink" Target="https://www.biomarin.com/terms-of-use/en-gb/"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872BC-3822-762C-876E-C19186786288}"/>
              </a:ext>
            </a:extLst>
          </p:cNvPr>
          <p:cNvSpPr>
            <a:spLocks noGrp="1"/>
          </p:cNvSpPr>
          <p:nvPr>
            <p:ph type="ctrTitle"/>
          </p:nvPr>
        </p:nvSpPr>
        <p:spPr/>
        <p:txBody>
          <a:bodyPr>
            <a:normAutofit fontScale="90000"/>
          </a:bodyPr>
          <a:lstStyle/>
          <a:p>
            <a:r>
              <a:rPr lang="en-GB" dirty="0"/>
              <a:t>Differences in gait parameters between children with achondroplasia and an age-matched control group of typically developed children in the age range of 6 to 12 years</a:t>
            </a:r>
          </a:p>
        </p:txBody>
      </p:sp>
      <p:sp>
        <p:nvSpPr>
          <p:cNvPr id="3" name="Subtitle 2">
            <a:extLst>
              <a:ext uri="{FF2B5EF4-FFF2-40B4-BE49-F238E27FC236}">
                <a16:creationId xmlns:a16="http://schemas.microsoft.com/office/drawing/2014/main" id="{5222E59D-E48A-AA7C-510D-237F6A89CB23}"/>
              </a:ext>
            </a:extLst>
          </p:cNvPr>
          <p:cNvSpPr>
            <a:spLocks noGrp="1"/>
          </p:cNvSpPr>
          <p:nvPr>
            <p:ph type="subTitle" idx="1"/>
          </p:nvPr>
        </p:nvSpPr>
        <p:spPr/>
        <p:txBody>
          <a:bodyPr/>
          <a:lstStyle/>
          <a:p>
            <a:r>
              <a:rPr lang="en-GB" dirty="0"/>
              <a:t>Adapted from: </a:t>
            </a:r>
            <a:r>
              <a:rPr lang="en-GB" dirty="0" err="1"/>
              <a:t>Hergenröther</a:t>
            </a:r>
            <a:r>
              <a:rPr lang="en-GB" dirty="0"/>
              <a:t> M, Palm K, Mohnike K, Witte K</a:t>
            </a:r>
          </a:p>
          <a:p>
            <a:r>
              <a:rPr lang="en-GB" dirty="0" err="1"/>
              <a:t>Plos</a:t>
            </a:r>
            <a:r>
              <a:rPr lang="en-GB" dirty="0"/>
              <a:t> One 2025. https://doi. org/10.1371/journal.pone.0326184 </a:t>
            </a:r>
          </a:p>
        </p:txBody>
      </p:sp>
      <p:sp>
        <p:nvSpPr>
          <p:cNvPr id="5" name="Footer Placeholder 3">
            <a:extLst>
              <a:ext uri="{FF2B5EF4-FFF2-40B4-BE49-F238E27FC236}">
                <a16:creationId xmlns:a16="http://schemas.microsoft.com/office/drawing/2014/main" id="{1BF841A4-51CD-86D8-11EF-2E4D8012E53D}"/>
              </a:ext>
            </a:extLst>
          </p:cNvPr>
          <p:cNvSpPr>
            <a:spLocks noGrp="1"/>
          </p:cNvSpPr>
          <p:nvPr>
            <p:ph type="ftr" sz="quarter" idx="3"/>
          </p:nvPr>
        </p:nvSpPr>
        <p:spPr/>
        <p:txBody>
          <a:bodyPr/>
          <a:lstStyle/>
          <a:p>
            <a:r>
              <a:rPr lang="en-GB" dirty="0" err="1"/>
              <a:t>Achondroplasia.expert</a:t>
            </a:r>
            <a:r>
              <a:rPr lang="en-GB" dirty="0"/>
              <a:t> is organised and funded by BioMarin. This material has been developed in conjunction with the Achondroplasia.expert Editorial Committee.</a:t>
            </a:r>
          </a:p>
          <a:p>
            <a:r>
              <a:rPr lang="en-GB" dirty="0"/>
              <a:t>For Healthcare Professionals Only. © 2025 BioMarin International Ltd. All Rights Reserved. COM-SC-0110 09/25</a:t>
            </a:r>
          </a:p>
        </p:txBody>
      </p:sp>
    </p:spTree>
    <p:extLst>
      <p:ext uri="{BB962C8B-B14F-4D97-AF65-F5344CB8AC3E}">
        <p14:creationId xmlns:p14="http://schemas.microsoft.com/office/powerpoint/2010/main" val="2685010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304EA8-F9A5-6D6F-FD6A-77A675464E38}"/>
              </a:ext>
            </a:extLst>
          </p:cNvPr>
          <p:cNvSpPr>
            <a:spLocks noGrp="1"/>
          </p:cNvSpPr>
          <p:nvPr>
            <p:ph idx="1"/>
          </p:nvPr>
        </p:nvSpPr>
        <p:spPr/>
        <p:txBody>
          <a:bodyPr/>
          <a:lstStyle/>
          <a:p>
            <a:r>
              <a:rPr lang="en-GB" dirty="0"/>
              <a:t>The ability to walk long distances and pain free is essential for people with ACH to maintain independence</a:t>
            </a:r>
          </a:p>
          <a:p>
            <a:r>
              <a:rPr lang="en-GB" dirty="0"/>
              <a:t>The specific gait mechanics of people with ACH has been hypothesised but not investigated in literature </a:t>
            </a:r>
          </a:p>
          <a:p>
            <a:r>
              <a:rPr lang="en-GB" dirty="0" err="1"/>
              <a:t>Broström</a:t>
            </a:r>
            <a:r>
              <a:rPr lang="en-GB" dirty="0"/>
              <a:t> et al. previously identified gait deviations in people with ACH but focused on peak angles and moments, whereas </a:t>
            </a:r>
            <a:r>
              <a:rPr lang="en-GB" dirty="0" err="1"/>
              <a:t>Hergenröther</a:t>
            </a:r>
            <a:r>
              <a:rPr lang="en-GB" dirty="0"/>
              <a:t> et al. evaluated the entire gait cycle</a:t>
            </a:r>
            <a:r>
              <a:rPr lang="en-GB" baseline="30000" dirty="0"/>
              <a:t>1</a:t>
            </a:r>
            <a:r>
              <a:rPr lang="en-GB" dirty="0"/>
              <a:t> </a:t>
            </a:r>
          </a:p>
          <a:p>
            <a:r>
              <a:rPr lang="en-GB" dirty="0" err="1"/>
              <a:t>Spatio</a:t>
            </a:r>
            <a:r>
              <a:rPr lang="en-GB" dirty="0"/>
              <a:t>-temporal, kinematic and kinetic gait parameters in children with ACH were compared to </a:t>
            </a:r>
            <a:br>
              <a:rPr lang="en-GB" dirty="0"/>
            </a:br>
            <a:r>
              <a:rPr lang="en-GB" dirty="0"/>
              <a:t>children of average height (CAH) in the same age range</a:t>
            </a:r>
          </a:p>
          <a:p>
            <a:pPr lvl="1"/>
            <a:r>
              <a:rPr lang="en-GB" dirty="0"/>
              <a:t>Gait parameter data support development of improved therapeutic and intervention strategies </a:t>
            </a:r>
          </a:p>
          <a:p>
            <a:pPr marL="457200" lvl="1" indent="0">
              <a:buNone/>
            </a:pPr>
            <a:endParaRPr lang="en-GB" dirty="0"/>
          </a:p>
          <a:p>
            <a:pPr marL="0" indent="0">
              <a:buNone/>
            </a:pPr>
            <a:endParaRPr lang="en-GB" dirty="0"/>
          </a:p>
        </p:txBody>
      </p:sp>
      <p:sp>
        <p:nvSpPr>
          <p:cNvPr id="3" name="Footer Placeholder 2">
            <a:extLst>
              <a:ext uri="{FF2B5EF4-FFF2-40B4-BE49-F238E27FC236}">
                <a16:creationId xmlns:a16="http://schemas.microsoft.com/office/drawing/2014/main" id="{DDE33893-BDE8-D1F8-77B0-2626882511CD}"/>
              </a:ext>
            </a:extLst>
          </p:cNvPr>
          <p:cNvSpPr>
            <a:spLocks noGrp="1"/>
          </p:cNvSpPr>
          <p:nvPr>
            <p:ph type="ftr" sz="quarter" idx="11"/>
          </p:nvPr>
        </p:nvSpPr>
        <p:spPr/>
        <p:txBody>
          <a:bodyPr/>
          <a:lstStyle/>
          <a:p>
            <a:r>
              <a:rPr lang="en-GB" dirty="0"/>
              <a:t>ACH, achondroplasia; CAH, children of average height.</a:t>
            </a:r>
          </a:p>
          <a:p>
            <a:r>
              <a:rPr lang="en-GB" dirty="0"/>
              <a:t>1. </a:t>
            </a:r>
            <a:r>
              <a:rPr lang="en-GB" dirty="0" err="1"/>
              <a:t>Broström</a:t>
            </a:r>
            <a:r>
              <a:rPr lang="en-GB" dirty="0"/>
              <a:t> EW, et al. BMC </a:t>
            </a:r>
            <a:r>
              <a:rPr lang="en-GB" dirty="0" err="1"/>
              <a:t>Musculoskelet</a:t>
            </a:r>
            <a:r>
              <a:rPr lang="en-GB" dirty="0"/>
              <a:t> </a:t>
            </a:r>
            <a:r>
              <a:rPr lang="en-GB" dirty="0" err="1"/>
              <a:t>Disord</a:t>
            </a:r>
            <a:r>
              <a:rPr lang="en-GB" dirty="0"/>
              <a:t>. 2022;23(1):397.</a:t>
            </a:r>
            <a:br>
              <a:rPr lang="en-GB" dirty="0"/>
            </a:br>
            <a:r>
              <a:rPr lang="en-GB" dirty="0"/>
              <a:t>Adapted from </a:t>
            </a:r>
            <a:r>
              <a:rPr lang="en-GB" dirty="0" err="1"/>
              <a:t>Hergenröther</a:t>
            </a:r>
            <a:r>
              <a:rPr lang="en-GB" dirty="0"/>
              <a:t> M, et al. </a:t>
            </a:r>
            <a:r>
              <a:rPr lang="en-GB" dirty="0" err="1"/>
              <a:t>Plos</a:t>
            </a:r>
            <a:r>
              <a:rPr lang="en-GB" dirty="0"/>
              <a:t> One 2025. https://doi. org/10.1371/journal.pone.0326184. </a:t>
            </a:r>
          </a:p>
        </p:txBody>
      </p:sp>
      <p:sp>
        <p:nvSpPr>
          <p:cNvPr id="4" name="Title 3">
            <a:extLst>
              <a:ext uri="{FF2B5EF4-FFF2-40B4-BE49-F238E27FC236}">
                <a16:creationId xmlns:a16="http://schemas.microsoft.com/office/drawing/2014/main" id="{696ACFE4-91A8-491B-0026-1C449E94A201}"/>
              </a:ext>
            </a:extLst>
          </p:cNvPr>
          <p:cNvSpPr>
            <a:spLocks noGrp="1"/>
          </p:cNvSpPr>
          <p:nvPr>
            <p:ph type="title"/>
          </p:nvPr>
        </p:nvSpPr>
        <p:spPr/>
        <p:txBody>
          <a:bodyPr/>
          <a:lstStyle/>
          <a:p>
            <a:r>
              <a:rPr lang="en-GB" dirty="0"/>
              <a:t>Introduction </a:t>
            </a:r>
          </a:p>
        </p:txBody>
      </p:sp>
    </p:spTree>
    <p:extLst>
      <p:ext uri="{BB962C8B-B14F-4D97-AF65-F5344CB8AC3E}">
        <p14:creationId xmlns:p14="http://schemas.microsoft.com/office/powerpoint/2010/main" val="4007349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0E095E73-AF2B-93E3-1D86-D3570EBBED9A}"/>
              </a:ext>
            </a:extLst>
          </p:cNvPr>
          <p:cNvGraphicFramePr>
            <a:graphicFrameLocks noGrp="1"/>
          </p:cNvGraphicFramePr>
          <p:nvPr>
            <p:ph idx="1"/>
            <p:extLst>
              <p:ext uri="{D42A27DB-BD31-4B8C-83A1-F6EECF244321}">
                <p14:modId xmlns:p14="http://schemas.microsoft.com/office/powerpoint/2010/main" val="1013542525"/>
              </p:ext>
            </p:extLst>
          </p:nvPr>
        </p:nvGraphicFramePr>
        <p:xfrm>
          <a:off x="336550" y="1449388"/>
          <a:ext cx="11518900" cy="45354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8055F035-E037-EB67-4560-BAAF6B2A9C73}"/>
              </a:ext>
            </a:extLst>
          </p:cNvPr>
          <p:cNvSpPr>
            <a:spLocks noGrp="1"/>
          </p:cNvSpPr>
          <p:nvPr>
            <p:ph type="ftr" sz="quarter" idx="11"/>
          </p:nvPr>
        </p:nvSpPr>
        <p:spPr/>
        <p:txBody>
          <a:bodyPr/>
          <a:lstStyle/>
          <a:p>
            <a:r>
              <a:rPr lang="en-GB" dirty="0"/>
              <a:t>▼Vosoritide is indicated for the treatment of achondroplasia in patients 4 months of age and older whose epiphyses are not closed. The diagnosis of achondroplasia should be confirmed by appropriate genetic testing. This medicinal product is subject to additional monitoring. This will allow quick identification of new safety information. Healthcare professionals are asked to report any suspected adverse reactions. The PI and AE reporting are available at the end of this slide deck.</a:t>
            </a:r>
          </a:p>
          <a:p>
            <a:r>
              <a:rPr lang="en-GB" dirty="0"/>
              <a:t>BMI-SDSLMS, standard deviation scores of the body mass index; CAH, children of average height.</a:t>
            </a:r>
          </a:p>
          <a:p>
            <a:r>
              <a:rPr lang="en-GB" dirty="0"/>
              <a:t>1. </a:t>
            </a:r>
            <a:r>
              <a:rPr lang="en-GB" dirty="0" err="1"/>
              <a:t>Cinthuja</a:t>
            </a:r>
            <a:r>
              <a:rPr lang="en-GB" dirty="0"/>
              <a:t> P, et al. Biomechanics 2021; 1(2):190–201. Adapted from </a:t>
            </a:r>
            <a:r>
              <a:rPr lang="en-GB" dirty="0" err="1"/>
              <a:t>Hergenröther</a:t>
            </a:r>
            <a:r>
              <a:rPr lang="en-GB" dirty="0"/>
              <a:t> M, et al. </a:t>
            </a:r>
            <a:r>
              <a:rPr lang="en-GB" dirty="0" err="1"/>
              <a:t>Plos</a:t>
            </a:r>
            <a:r>
              <a:rPr lang="en-GB" dirty="0"/>
              <a:t> One 2025. https://doi. org/10.1371/journal.pone.0326184.</a:t>
            </a:r>
          </a:p>
        </p:txBody>
      </p:sp>
      <p:sp>
        <p:nvSpPr>
          <p:cNvPr id="4" name="Title 3">
            <a:extLst>
              <a:ext uri="{FF2B5EF4-FFF2-40B4-BE49-F238E27FC236}">
                <a16:creationId xmlns:a16="http://schemas.microsoft.com/office/drawing/2014/main" id="{CF1EFB7B-C321-D04D-43B3-6F53B447CF54}"/>
              </a:ext>
            </a:extLst>
          </p:cNvPr>
          <p:cNvSpPr>
            <a:spLocks noGrp="1"/>
          </p:cNvSpPr>
          <p:nvPr>
            <p:ph type="title"/>
          </p:nvPr>
        </p:nvSpPr>
        <p:spPr/>
        <p:txBody>
          <a:bodyPr/>
          <a:lstStyle/>
          <a:p>
            <a:r>
              <a:rPr lang="en-GB" dirty="0"/>
              <a:t>Methods </a:t>
            </a:r>
          </a:p>
        </p:txBody>
      </p:sp>
    </p:spTree>
    <p:extLst>
      <p:ext uri="{BB962C8B-B14F-4D97-AF65-F5344CB8AC3E}">
        <p14:creationId xmlns:p14="http://schemas.microsoft.com/office/powerpoint/2010/main" val="2608395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1F5BC1B6-8A41-77D1-5776-DE161E46F2BC}"/>
              </a:ext>
            </a:extLst>
          </p:cNvPr>
          <p:cNvGraphicFramePr>
            <a:graphicFrameLocks noGrp="1"/>
          </p:cNvGraphicFramePr>
          <p:nvPr>
            <p:ph idx="1"/>
            <p:extLst>
              <p:ext uri="{D42A27DB-BD31-4B8C-83A1-F6EECF244321}">
                <p14:modId xmlns:p14="http://schemas.microsoft.com/office/powerpoint/2010/main" val="3176024664"/>
              </p:ext>
            </p:extLst>
          </p:nvPr>
        </p:nvGraphicFramePr>
        <p:xfrm>
          <a:off x="336550" y="1449388"/>
          <a:ext cx="11518900" cy="3048000"/>
        </p:xfrm>
        <a:graphic>
          <a:graphicData uri="http://schemas.openxmlformats.org/drawingml/2006/table">
            <a:tbl>
              <a:tblPr firstRow="1" bandRow="1">
                <a:tableStyleId>{21E4AEA4-8DFA-4A89-87EB-49C32662AFE0}</a:tableStyleId>
              </a:tblPr>
              <a:tblGrid>
                <a:gridCol w="2303780">
                  <a:extLst>
                    <a:ext uri="{9D8B030D-6E8A-4147-A177-3AD203B41FA5}">
                      <a16:colId xmlns:a16="http://schemas.microsoft.com/office/drawing/2014/main" val="1575409164"/>
                    </a:ext>
                  </a:extLst>
                </a:gridCol>
                <a:gridCol w="2303780">
                  <a:extLst>
                    <a:ext uri="{9D8B030D-6E8A-4147-A177-3AD203B41FA5}">
                      <a16:colId xmlns:a16="http://schemas.microsoft.com/office/drawing/2014/main" val="2239820064"/>
                    </a:ext>
                  </a:extLst>
                </a:gridCol>
                <a:gridCol w="2303780">
                  <a:extLst>
                    <a:ext uri="{9D8B030D-6E8A-4147-A177-3AD203B41FA5}">
                      <a16:colId xmlns:a16="http://schemas.microsoft.com/office/drawing/2014/main" val="1883121029"/>
                    </a:ext>
                  </a:extLst>
                </a:gridCol>
                <a:gridCol w="2303780">
                  <a:extLst>
                    <a:ext uri="{9D8B030D-6E8A-4147-A177-3AD203B41FA5}">
                      <a16:colId xmlns:a16="http://schemas.microsoft.com/office/drawing/2014/main" val="418442792"/>
                    </a:ext>
                  </a:extLst>
                </a:gridCol>
                <a:gridCol w="2303780">
                  <a:extLst>
                    <a:ext uri="{9D8B030D-6E8A-4147-A177-3AD203B41FA5}">
                      <a16:colId xmlns:a16="http://schemas.microsoft.com/office/drawing/2014/main" val="3213168190"/>
                    </a:ext>
                  </a:extLst>
                </a:gridCol>
              </a:tblGrid>
              <a:tr h="304800">
                <a:tc>
                  <a:txBody>
                    <a:bodyPr/>
                    <a:lstStyle/>
                    <a:p>
                      <a:r>
                        <a:rPr lang="en-GB" sz="1400" dirty="0"/>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en-GB" sz="1400" dirty="0"/>
                        <a:t>Children with ACH (n=15)</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en-GB" sz="1400" dirty="0"/>
                        <a:t>CAH (n=15)</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en-GB" sz="1400" dirty="0"/>
                        <a:t>p-value*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en-GB" sz="1400" dirty="0"/>
                        <a:t>Effect size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extLst>
                  <a:ext uri="{0D108BD9-81ED-4DB2-BD59-A6C34878D82A}">
                    <a16:rowId xmlns:a16="http://schemas.microsoft.com/office/drawing/2014/main" val="2490163431"/>
                  </a:ext>
                </a:extLst>
              </a:tr>
              <a:tr h="304800">
                <a:tc>
                  <a:txBody>
                    <a:bodyPr/>
                    <a:lstStyle/>
                    <a:p>
                      <a:endParaRPr lang="en-GB" sz="140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2"/>
                    </a:solidFill>
                  </a:tcPr>
                </a:tc>
                <a:tc>
                  <a:txBody>
                    <a:bodyPr/>
                    <a:lstStyle/>
                    <a:p>
                      <a:pPr algn="ctr"/>
                      <a:r>
                        <a:rPr lang="en-GB" sz="1400" dirty="0">
                          <a:solidFill>
                            <a:schemeClr val="bg1"/>
                          </a:solidFill>
                        </a:rPr>
                        <a:t>Median (range)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2"/>
                    </a:solidFill>
                  </a:tcPr>
                </a:tc>
                <a:tc>
                  <a:txBody>
                    <a:bodyPr/>
                    <a:lstStyle/>
                    <a:p>
                      <a:pPr algn="ctr"/>
                      <a:r>
                        <a:rPr lang="en-GB" sz="1400" dirty="0">
                          <a:solidFill>
                            <a:schemeClr val="bg1"/>
                          </a:solidFill>
                        </a:rPr>
                        <a:t>Median (range)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2"/>
                    </a:solidFill>
                  </a:tcPr>
                </a:tc>
                <a:tc>
                  <a:txBody>
                    <a:bodyPr/>
                    <a:lstStyle/>
                    <a:p>
                      <a:pPr algn="ctr"/>
                      <a:endParaRPr lang="en-GB" sz="140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2"/>
                    </a:solidFill>
                  </a:tcPr>
                </a:tc>
                <a:tc>
                  <a:txBody>
                    <a:bodyPr/>
                    <a:lstStyle/>
                    <a:p>
                      <a:pPr algn="ctr"/>
                      <a:r>
                        <a:rPr lang="en-GB" sz="1400" dirty="0">
                          <a:solidFill>
                            <a:schemeClr val="bg1"/>
                          </a:solidFill>
                        </a:rPr>
                        <a:t>(r)</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4168387124"/>
                  </a:ext>
                </a:extLst>
              </a:tr>
              <a:tr h="304800">
                <a:tc>
                  <a:txBody>
                    <a:bodyPr/>
                    <a:lstStyle/>
                    <a:p>
                      <a:r>
                        <a:rPr lang="en-GB" sz="1400" dirty="0"/>
                        <a:t>Sex</a:t>
                      </a:r>
                    </a:p>
                  </a:txBody>
                  <a:tcPr>
                    <a:lnT w="12700" cmpd="sng">
                      <a:noFill/>
                    </a:lnT>
                  </a:tcPr>
                </a:tc>
                <a:tc>
                  <a:txBody>
                    <a:bodyPr/>
                    <a:lstStyle/>
                    <a:p>
                      <a:pPr algn="ctr"/>
                      <a:r>
                        <a:rPr lang="en-GB" sz="1400" dirty="0"/>
                        <a:t>m=9/f=6</a:t>
                      </a:r>
                    </a:p>
                  </a:txBody>
                  <a:tcPr>
                    <a:lnT w="12700" cmpd="sng">
                      <a:noFill/>
                    </a:lnT>
                  </a:tcPr>
                </a:tc>
                <a:tc>
                  <a:txBody>
                    <a:bodyPr/>
                    <a:lstStyle/>
                    <a:p>
                      <a:pPr algn="ctr"/>
                      <a:r>
                        <a:rPr lang="en-GB" sz="1400" dirty="0"/>
                        <a:t>m=11/f=4</a:t>
                      </a:r>
                    </a:p>
                  </a:txBody>
                  <a:tcPr>
                    <a:lnT w="12700" cmpd="sng">
                      <a:noFill/>
                    </a:lnT>
                  </a:tcPr>
                </a:tc>
                <a:tc>
                  <a:txBody>
                    <a:bodyPr/>
                    <a:lstStyle/>
                    <a:p>
                      <a:pPr algn="ctr"/>
                      <a:endParaRPr lang="en-GB" sz="1400" dirty="0"/>
                    </a:p>
                  </a:txBody>
                  <a:tcPr>
                    <a:lnT w="12700" cmpd="sng">
                      <a:noFill/>
                    </a:lnT>
                  </a:tcPr>
                </a:tc>
                <a:tc>
                  <a:txBody>
                    <a:bodyPr/>
                    <a:lstStyle/>
                    <a:p>
                      <a:pPr algn="ctr"/>
                      <a:endParaRPr lang="en-GB" sz="1400" dirty="0"/>
                    </a:p>
                  </a:txBody>
                  <a:tcPr>
                    <a:lnT w="12700" cmpd="sng">
                      <a:noFill/>
                    </a:lnT>
                  </a:tcPr>
                </a:tc>
                <a:extLst>
                  <a:ext uri="{0D108BD9-81ED-4DB2-BD59-A6C34878D82A}">
                    <a16:rowId xmlns:a16="http://schemas.microsoft.com/office/drawing/2014/main" val="67768414"/>
                  </a:ext>
                </a:extLst>
              </a:tr>
              <a:tr h="304800">
                <a:tc>
                  <a:txBody>
                    <a:bodyPr/>
                    <a:lstStyle/>
                    <a:p>
                      <a:r>
                        <a:rPr lang="en-GB" sz="1400" dirty="0"/>
                        <a:t>Age (years)</a:t>
                      </a:r>
                    </a:p>
                  </a:txBody>
                  <a:tcPr/>
                </a:tc>
                <a:tc>
                  <a:txBody>
                    <a:bodyPr/>
                    <a:lstStyle/>
                    <a:p>
                      <a:pPr algn="ctr"/>
                      <a:r>
                        <a:rPr lang="en-GB" sz="1400" dirty="0"/>
                        <a:t>10.25(6.46–12.81)</a:t>
                      </a:r>
                    </a:p>
                  </a:txBody>
                  <a:tcPr/>
                </a:tc>
                <a:tc>
                  <a:txBody>
                    <a:bodyPr/>
                    <a:lstStyle/>
                    <a:p>
                      <a:pPr algn="ctr"/>
                      <a:r>
                        <a:rPr lang="en-GB" sz="1400" dirty="0"/>
                        <a:t>10.25 (6.54–14.26)</a:t>
                      </a:r>
                    </a:p>
                  </a:txBody>
                  <a:tcPr/>
                </a:tc>
                <a:tc>
                  <a:txBody>
                    <a:bodyPr/>
                    <a:lstStyle/>
                    <a:p>
                      <a:pPr algn="ctr"/>
                      <a:r>
                        <a:rPr lang="en-GB" sz="1400" dirty="0"/>
                        <a:t>0.756</a:t>
                      </a:r>
                    </a:p>
                  </a:txBody>
                  <a:tcPr/>
                </a:tc>
                <a:tc>
                  <a:txBody>
                    <a:bodyPr/>
                    <a:lstStyle/>
                    <a:p>
                      <a:pPr algn="ctr"/>
                      <a:r>
                        <a:rPr lang="en-GB" sz="1400" dirty="0"/>
                        <a:t>0.06</a:t>
                      </a:r>
                    </a:p>
                  </a:txBody>
                  <a:tcPr/>
                </a:tc>
                <a:extLst>
                  <a:ext uri="{0D108BD9-81ED-4DB2-BD59-A6C34878D82A}">
                    <a16:rowId xmlns:a16="http://schemas.microsoft.com/office/drawing/2014/main" val="3339000275"/>
                  </a:ext>
                </a:extLst>
              </a:tr>
              <a:tr h="304800">
                <a:tc>
                  <a:txBody>
                    <a:bodyPr/>
                    <a:lstStyle/>
                    <a:p>
                      <a:r>
                        <a:rPr lang="en-GB" sz="1400" dirty="0"/>
                        <a:t>Height (cm) </a:t>
                      </a:r>
                    </a:p>
                  </a:txBody>
                  <a:tcPr/>
                </a:tc>
                <a:tc>
                  <a:txBody>
                    <a:bodyPr/>
                    <a:lstStyle/>
                    <a:p>
                      <a:pPr algn="ctr"/>
                      <a:r>
                        <a:rPr lang="en-GB" sz="1400" dirty="0"/>
                        <a:t>112.8 (100.3–127)</a:t>
                      </a:r>
                    </a:p>
                  </a:txBody>
                  <a:tcPr/>
                </a:tc>
                <a:tc>
                  <a:txBody>
                    <a:bodyPr/>
                    <a:lstStyle/>
                    <a:p>
                      <a:pPr algn="ctr"/>
                      <a:r>
                        <a:rPr lang="en-GB" sz="1400" dirty="0"/>
                        <a:t>140.6 (121.1–157)</a:t>
                      </a:r>
                    </a:p>
                  </a:txBody>
                  <a:tcPr/>
                </a:tc>
                <a:tc>
                  <a:txBody>
                    <a:bodyPr/>
                    <a:lstStyle/>
                    <a:p>
                      <a:pPr algn="ctr"/>
                      <a:r>
                        <a:rPr lang="en-GB" sz="1400" b="0" dirty="0"/>
                        <a:t>&lt;0.001</a:t>
                      </a:r>
                    </a:p>
                  </a:txBody>
                  <a:tcPr/>
                </a:tc>
                <a:tc>
                  <a:txBody>
                    <a:bodyPr/>
                    <a:lstStyle/>
                    <a:p>
                      <a:pPr algn="ctr"/>
                      <a:r>
                        <a:rPr lang="en-GB" sz="1400" dirty="0"/>
                        <a:t>-0.83</a:t>
                      </a:r>
                    </a:p>
                  </a:txBody>
                  <a:tcPr/>
                </a:tc>
                <a:extLst>
                  <a:ext uri="{0D108BD9-81ED-4DB2-BD59-A6C34878D82A}">
                    <a16:rowId xmlns:a16="http://schemas.microsoft.com/office/drawing/2014/main" val="705855047"/>
                  </a:ext>
                </a:extLst>
              </a:tr>
              <a:tr h="304800">
                <a:tc>
                  <a:txBody>
                    <a:bodyPr/>
                    <a:lstStyle/>
                    <a:p>
                      <a:r>
                        <a:rPr lang="en-GB" sz="1400" dirty="0"/>
                        <a:t>Weight (kg)</a:t>
                      </a:r>
                    </a:p>
                  </a:txBody>
                  <a:tcPr/>
                </a:tc>
                <a:tc>
                  <a:txBody>
                    <a:bodyPr/>
                    <a:lstStyle/>
                    <a:p>
                      <a:pPr algn="ctr"/>
                      <a:r>
                        <a:rPr lang="en-GB" sz="1400" dirty="0"/>
                        <a:t>28.7 (21.8–47.7)</a:t>
                      </a:r>
                    </a:p>
                  </a:txBody>
                  <a:tcPr/>
                </a:tc>
                <a:tc>
                  <a:txBody>
                    <a:bodyPr/>
                    <a:lstStyle/>
                    <a:p>
                      <a:pPr algn="ctr"/>
                      <a:r>
                        <a:rPr lang="en-GB" sz="1400" dirty="0"/>
                        <a:t>32.2 (22.7–29.2)</a:t>
                      </a:r>
                    </a:p>
                  </a:txBody>
                  <a:tcPr/>
                </a:tc>
                <a:tc>
                  <a:txBody>
                    <a:bodyPr/>
                    <a:lstStyle/>
                    <a:p>
                      <a:pPr algn="ctr"/>
                      <a:r>
                        <a:rPr lang="en-GB" sz="1400" dirty="0"/>
                        <a:t>0.164</a:t>
                      </a:r>
                    </a:p>
                  </a:txBody>
                  <a:tcPr/>
                </a:tc>
                <a:tc>
                  <a:txBody>
                    <a:bodyPr/>
                    <a:lstStyle/>
                    <a:p>
                      <a:pPr algn="ctr"/>
                      <a:r>
                        <a:rPr lang="en-GB" sz="1400" dirty="0"/>
                        <a:t>-0.25</a:t>
                      </a:r>
                    </a:p>
                  </a:txBody>
                  <a:tcPr/>
                </a:tc>
                <a:extLst>
                  <a:ext uri="{0D108BD9-81ED-4DB2-BD59-A6C34878D82A}">
                    <a16:rowId xmlns:a16="http://schemas.microsoft.com/office/drawing/2014/main" val="451013999"/>
                  </a:ext>
                </a:extLst>
              </a:tr>
              <a:tr h="304800">
                <a:tc>
                  <a:txBody>
                    <a:bodyPr/>
                    <a:lstStyle/>
                    <a:p>
                      <a:r>
                        <a:rPr lang="en-GB" sz="1400" dirty="0"/>
                        <a:t>BMI-SDS</a:t>
                      </a:r>
                    </a:p>
                  </a:txBody>
                  <a:tcPr/>
                </a:tc>
                <a:tc>
                  <a:txBody>
                    <a:bodyPr/>
                    <a:lstStyle/>
                    <a:p>
                      <a:pPr algn="ctr"/>
                      <a:r>
                        <a:rPr lang="en-GB" sz="1400" dirty="0"/>
                        <a:t>0.44 (-2.11–2.85)</a:t>
                      </a:r>
                    </a:p>
                  </a:txBody>
                  <a:tcPr/>
                </a:tc>
                <a:tc>
                  <a:txBody>
                    <a:bodyPr/>
                    <a:lstStyle/>
                    <a:p>
                      <a:pPr algn="ctr"/>
                      <a:r>
                        <a:rPr lang="en-GB" sz="1400" dirty="0"/>
                        <a:t>-0.1 (-1.60–1.40)</a:t>
                      </a:r>
                    </a:p>
                  </a:txBody>
                  <a:tcPr/>
                </a:tc>
                <a:tc>
                  <a:txBody>
                    <a:bodyPr/>
                    <a:lstStyle/>
                    <a:p>
                      <a:pPr algn="ctr"/>
                      <a:r>
                        <a:rPr lang="en-GB" sz="1400" dirty="0"/>
                        <a:t>0.081</a:t>
                      </a:r>
                    </a:p>
                  </a:txBody>
                  <a:tcPr/>
                </a:tc>
                <a:tc>
                  <a:txBody>
                    <a:bodyPr/>
                    <a:lstStyle/>
                    <a:p>
                      <a:pPr algn="ctr"/>
                      <a:r>
                        <a:rPr lang="en-GB" sz="1400" dirty="0"/>
                        <a:t>0.32</a:t>
                      </a:r>
                    </a:p>
                  </a:txBody>
                  <a:tcPr/>
                </a:tc>
                <a:extLst>
                  <a:ext uri="{0D108BD9-81ED-4DB2-BD59-A6C34878D82A}">
                    <a16:rowId xmlns:a16="http://schemas.microsoft.com/office/drawing/2014/main" val="1162347859"/>
                  </a:ext>
                </a:extLst>
              </a:tr>
              <a:tr h="304800">
                <a:tc>
                  <a:txBody>
                    <a:bodyPr/>
                    <a:lstStyle/>
                    <a:p>
                      <a:r>
                        <a:rPr lang="en-GB" sz="1400" dirty="0"/>
                        <a:t>Sitting height (cm) </a:t>
                      </a:r>
                    </a:p>
                  </a:txBody>
                  <a:tcPr/>
                </a:tc>
                <a:tc>
                  <a:txBody>
                    <a:bodyPr/>
                    <a:lstStyle/>
                    <a:p>
                      <a:pPr algn="ctr"/>
                      <a:r>
                        <a:rPr lang="en-GB" sz="1400" dirty="0"/>
                        <a:t>73.5 (62–85)</a:t>
                      </a:r>
                    </a:p>
                  </a:txBody>
                  <a:tcPr/>
                </a:tc>
                <a:tc>
                  <a:txBody>
                    <a:bodyPr/>
                    <a:lstStyle/>
                    <a:p>
                      <a:pPr algn="ctr"/>
                      <a:r>
                        <a:rPr lang="en-GB" sz="1400" dirty="0"/>
                        <a:t>73.5 (65–82)</a:t>
                      </a:r>
                    </a:p>
                  </a:txBody>
                  <a:tcPr/>
                </a:tc>
                <a:tc>
                  <a:txBody>
                    <a:bodyPr/>
                    <a:lstStyle/>
                    <a:p>
                      <a:pPr algn="ctr"/>
                      <a:r>
                        <a:rPr lang="en-GB" sz="1400" dirty="0"/>
                        <a:t>0.775</a:t>
                      </a:r>
                    </a:p>
                  </a:txBody>
                  <a:tcPr/>
                </a:tc>
                <a:tc>
                  <a:txBody>
                    <a:bodyPr/>
                    <a:lstStyle/>
                    <a:p>
                      <a:pPr algn="ctr"/>
                      <a:r>
                        <a:rPr lang="en-GB" sz="1400" dirty="0"/>
                        <a:t>0.06</a:t>
                      </a:r>
                    </a:p>
                  </a:txBody>
                  <a:tcPr/>
                </a:tc>
                <a:extLst>
                  <a:ext uri="{0D108BD9-81ED-4DB2-BD59-A6C34878D82A}">
                    <a16:rowId xmlns:a16="http://schemas.microsoft.com/office/drawing/2014/main" val="2866024844"/>
                  </a:ext>
                </a:extLst>
              </a:tr>
              <a:tr h="304800">
                <a:tc>
                  <a:txBody>
                    <a:bodyPr/>
                    <a:lstStyle/>
                    <a:p>
                      <a:r>
                        <a:rPr lang="en-GB" sz="1400" dirty="0"/>
                        <a:t>Foot-to-leg ratio (%)</a:t>
                      </a:r>
                    </a:p>
                  </a:txBody>
                  <a:tcPr/>
                </a:tc>
                <a:tc>
                  <a:txBody>
                    <a:bodyPr/>
                    <a:lstStyle/>
                    <a:p>
                      <a:pPr algn="ctr"/>
                      <a:r>
                        <a:rPr lang="en-GB" sz="1400" dirty="0"/>
                        <a:t>40.5 (36–46)</a:t>
                      </a:r>
                    </a:p>
                  </a:txBody>
                  <a:tcPr/>
                </a:tc>
                <a:tc>
                  <a:txBody>
                    <a:bodyPr/>
                    <a:lstStyle/>
                    <a:p>
                      <a:pPr algn="ctr"/>
                      <a:r>
                        <a:rPr lang="en-GB" sz="1400" dirty="0"/>
                        <a:t>32 (28–33)</a:t>
                      </a:r>
                    </a:p>
                  </a:txBody>
                  <a:tcPr/>
                </a:tc>
                <a:tc>
                  <a:txBody>
                    <a:bodyPr/>
                    <a:lstStyle/>
                    <a:p>
                      <a:pPr algn="ctr"/>
                      <a:r>
                        <a:rPr lang="en-GB" sz="1400" b="0" dirty="0"/>
                        <a:t>&lt;0.001</a:t>
                      </a:r>
                    </a:p>
                  </a:txBody>
                  <a:tcPr/>
                </a:tc>
                <a:tc>
                  <a:txBody>
                    <a:bodyPr/>
                    <a:lstStyle/>
                    <a:p>
                      <a:pPr algn="ctr"/>
                      <a:r>
                        <a:rPr lang="en-GB" sz="1400" dirty="0"/>
                        <a:t>0.85</a:t>
                      </a:r>
                    </a:p>
                  </a:txBody>
                  <a:tcPr/>
                </a:tc>
                <a:extLst>
                  <a:ext uri="{0D108BD9-81ED-4DB2-BD59-A6C34878D82A}">
                    <a16:rowId xmlns:a16="http://schemas.microsoft.com/office/drawing/2014/main" val="2365958231"/>
                  </a:ext>
                </a:extLst>
              </a:tr>
              <a:tr h="304800">
                <a:tc>
                  <a:txBody>
                    <a:bodyPr/>
                    <a:lstStyle/>
                    <a:p>
                      <a:r>
                        <a:rPr lang="en-GB" sz="1400" dirty="0"/>
                        <a:t>Standing-to-sitting ratio (%) </a:t>
                      </a:r>
                    </a:p>
                  </a:txBody>
                  <a:tcPr/>
                </a:tc>
                <a:tc>
                  <a:txBody>
                    <a:bodyPr/>
                    <a:lstStyle/>
                    <a:p>
                      <a:pPr algn="ctr"/>
                      <a:r>
                        <a:rPr lang="en-GB" sz="1400" dirty="0"/>
                        <a:t>66 (61–69)</a:t>
                      </a:r>
                    </a:p>
                  </a:txBody>
                  <a:tcPr/>
                </a:tc>
                <a:tc>
                  <a:txBody>
                    <a:bodyPr/>
                    <a:lstStyle/>
                    <a:p>
                      <a:pPr algn="ctr"/>
                      <a:r>
                        <a:rPr lang="en-GB" sz="1400" dirty="0"/>
                        <a:t>52 (50–57)</a:t>
                      </a:r>
                    </a:p>
                  </a:txBody>
                  <a:tcPr/>
                </a:tc>
                <a:tc>
                  <a:txBody>
                    <a:bodyPr/>
                    <a:lstStyle/>
                    <a:p>
                      <a:pPr algn="ctr"/>
                      <a:r>
                        <a:rPr lang="en-GB" sz="1400" b="0" dirty="0"/>
                        <a:t>&lt;0.001</a:t>
                      </a:r>
                    </a:p>
                  </a:txBody>
                  <a:tcPr/>
                </a:tc>
                <a:tc>
                  <a:txBody>
                    <a:bodyPr/>
                    <a:lstStyle/>
                    <a:p>
                      <a:pPr algn="ctr"/>
                      <a:r>
                        <a:rPr lang="en-GB" sz="1400" dirty="0"/>
                        <a:t>0.86</a:t>
                      </a:r>
                    </a:p>
                  </a:txBody>
                  <a:tcPr/>
                </a:tc>
                <a:extLst>
                  <a:ext uri="{0D108BD9-81ED-4DB2-BD59-A6C34878D82A}">
                    <a16:rowId xmlns:a16="http://schemas.microsoft.com/office/drawing/2014/main" val="2043884641"/>
                  </a:ext>
                </a:extLst>
              </a:tr>
            </a:tbl>
          </a:graphicData>
        </a:graphic>
      </p:graphicFrame>
      <p:sp>
        <p:nvSpPr>
          <p:cNvPr id="12" name="Content Placeholder 11">
            <a:extLst>
              <a:ext uri="{FF2B5EF4-FFF2-40B4-BE49-F238E27FC236}">
                <a16:creationId xmlns:a16="http://schemas.microsoft.com/office/drawing/2014/main" id="{86AF56C3-3BAA-27F4-CEFF-0F9CF9C353D2}"/>
              </a:ext>
            </a:extLst>
          </p:cNvPr>
          <p:cNvSpPr>
            <a:spLocks noGrp="1"/>
          </p:cNvSpPr>
          <p:nvPr>
            <p:ph sz="quarter" idx="12"/>
          </p:nvPr>
        </p:nvSpPr>
        <p:spPr>
          <a:xfrm>
            <a:off x="0" y="5562599"/>
            <a:ext cx="12192000" cy="642849"/>
          </a:xfrm>
        </p:spPr>
        <p:txBody>
          <a:bodyPr>
            <a:normAutofit lnSpcReduction="10000"/>
          </a:bodyPr>
          <a:lstStyle/>
          <a:p>
            <a:r>
              <a:rPr lang="en-GB" dirty="0"/>
              <a:t>Significant differences between the children with ACH and CAH groups were observed for height, </a:t>
            </a:r>
            <a:br>
              <a:rPr lang="en-GB" dirty="0"/>
            </a:br>
            <a:r>
              <a:rPr lang="en-GB" dirty="0"/>
              <a:t>foot-to-leg ratio, and standing-to-sitting ratio</a:t>
            </a:r>
          </a:p>
        </p:txBody>
      </p:sp>
      <p:sp>
        <p:nvSpPr>
          <p:cNvPr id="2" name="Title 1">
            <a:extLst>
              <a:ext uri="{FF2B5EF4-FFF2-40B4-BE49-F238E27FC236}">
                <a16:creationId xmlns:a16="http://schemas.microsoft.com/office/drawing/2014/main" id="{BF892ED2-49C2-3359-5E29-1ACDFE8E9A45}"/>
              </a:ext>
            </a:extLst>
          </p:cNvPr>
          <p:cNvSpPr>
            <a:spLocks noGrp="1"/>
          </p:cNvSpPr>
          <p:nvPr>
            <p:ph type="title"/>
          </p:nvPr>
        </p:nvSpPr>
        <p:spPr>
          <a:xfrm>
            <a:off x="344878" y="360000"/>
            <a:ext cx="11160000" cy="1008000"/>
          </a:xfrm>
        </p:spPr>
        <p:txBody>
          <a:bodyPr/>
          <a:lstStyle/>
          <a:p>
            <a:r>
              <a:rPr lang="en-GB" dirty="0"/>
              <a:t>Anthropometric measurements </a:t>
            </a:r>
          </a:p>
        </p:txBody>
      </p:sp>
      <p:sp>
        <p:nvSpPr>
          <p:cNvPr id="3" name="Footer Placeholder 2">
            <a:extLst>
              <a:ext uri="{FF2B5EF4-FFF2-40B4-BE49-F238E27FC236}">
                <a16:creationId xmlns:a16="http://schemas.microsoft.com/office/drawing/2014/main" id="{C250ACDB-00CA-B097-F694-D7C03BB2C996}"/>
              </a:ext>
            </a:extLst>
          </p:cNvPr>
          <p:cNvSpPr>
            <a:spLocks noGrp="1"/>
          </p:cNvSpPr>
          <p:nvPr>
            <p:ph type="ftr" sz="quarter" idx="3"/>
          </p:nvPr>
        </p:nvSpPr>
        <p:spPr>
          <a:xfrm>
            <a:off x="337351" y="6131861"/>
            <a:ext cx="9756000" cy="581635"/>
          </a:xfrm>
        </p:spPr>
        <p:txBody>
          <a:bodyPr/>
          <a:lstStyle/>
          <a:p>
            <a:r>
              <a:rPr lang="en-GB" dirty="0"/>
              <a:t>*p-value set to 0.05</a:t>
            </a:r>
            <a:br>
              <a:rPr lang="en-GB" dirty="0"/>
            </a:br>
            <a:r>
              <a:rPr lang="en-GB" dirty="0"/>
              <a:t>ACH, achondroplasia; CAH, children of average height; r, Pearson correlation coefficient. </a:t>
            </a:r>
          </a:p>
          <a:p>
            <a:r>
              <a:rPr lang="en-GB" dirty="0"/>
              <a:t>Adapted from </a:t>
            </a:r>
            <a:r>
              <a:rPr lang="en-GB" dirty="0" err="1"/>
              <a:t>Hergenröther</a:t>
            </a:r>
            <a:r>
              <a:rPr lang="en-GB" dirty="0"/>
              <a:t> M, et al. </a:t>
            </a:r>
            <a:r>
              <a:rPr lang="en-GB" dirty="0" err="1"/>
              <a:t>Plos</a:t>
            </a:r>
            <a:r>
              <a:rPr lang="en-GB" dirty="0"/>
              <a:t> One 2025. https://doi. org/10.1371/journal.pone.0326184.</a:t>
            </a:r>
          </a:p>
        </p:txBody>
      </p:sp>
    </p:spTree>
    <p:extLst>
      <p:ext uri="{BB962C8B-B14F-4D97-AF65-F5344CB8AC3E}">
        <p14:creationId xmlns:p14="http://schemas.microsoft.com/office/powerpoint/2010/main" val="1191519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89515445-BEC9-6246-F015-8D6A4923E34F}"/>
              </a:ext>
            </a:extLst>
          </p:cNvPr>
          <p:cNvGraphicFramePr>
            <a:graphicFrameLocks noGrp="1"/>
          </p:cNvGraphicFramePr>
          <p:nvPr>
            <p:ph idx="1"/>
            <p:extLst>
              <p:ext uri="{D42A27DB-BD31-4B8C-83A1-F6EECF244321}">
                <p14:modId xmlns:p14="http://schemas.microsoft.com/office/powerpoint/2010/main" val="1913126073"/>
              </p:ext>
            </p:extLst>
          </p:nvPr>
        </p:nvGraphicFramePr>
        <p:xfrm>
          <a:off x="336550" y="1449388"/>
          <a:ext cx="11520000" cy="3056400"/>
        </p:xfrm>
        <a:graphic>
          <a:graphicData uri="http://schemas.openxmlformats.org/drawingml/2006/table">
            <a:tbl>
              <a:tblPr firstRow="1" bandRow="1">
                <a:tableStyleId>{21E4AEA4-8DFA-4A89-87EB-49C32662AFE0}</a:tableStyleId>
              </a:tblPr>
              <a:tblGrid>
                <a:gridCol w="1964940">
                  <a:extLst>
                    <a:ext uri="{9D8B030D-6E8A-4147-A177-3AD203B41FA5}">
                      <a16:colId xmlns:a16="http://schemas.microsoft.com/office/drawing/2014/main" val="252848782"/>
                    </a:ext>
                  </a:extLst>
                </a:gridCol>
                <a:gridCol w="1155852">
                  <a:extLst>
                    <a:ext uri="{9D8B030D-6E8A-4147-A177-3AD203B41FA5}">
                      <a16:colId xmlns:a16="http://schemas.microsoft.com/office/drawing/2014/main" val="212861761"/>
                    </a:ext>
                  </a:extLst>
                </a:gridCol>
                <a:gridCol w="1309974">
                  <a:extLst>
                    <a:ext uri="{9D8B030D-6E8A-4147-A177-3AD203B41FA5}">
                      <a16:colId xmlns:a16="http://schemas.microsoft.com/office/drawing/2014/main" val="2719576516"/>
                    </a:ext>
                  </a:extLst>
                </a:gridCol>
                <a:gridCol w="1155852">
                  <a:extLst>
                    <a:ext uri="{9D8B030D-6E8A-4147-A177-3AD203B41FA5}">
                      <a16:colId xmlns:a16="http://schemas.microsoft.com/office/drawing/2014/main" val="1333685035"/>
                    </a:ext>
                  </a:extLst>
                </a:gridCol>
                <a:gridCol w="1309974">
                  <a:extLst>
                    <a:ext uri="{9D8B030D-6E8A-4147-A177-3AD203B41FA5}">
                      <a16:colId xmlns:a16="http://schemas.microsoft.com/office/drawing/2014/main" val="3802827619"/>
                    </a:ext>
                  </a:extLst>
                </a:gridCol>
                <a:gridCol w="1155852">
                  <a:extLst>
                    <a:ext uri="{9D8B030D-6E8A-4147-A177-3AD203B41FA5}">
                      <a16:colId xmlns:a16="http://schemas.microsoft.com/office/drawing/2014/main" val="2492401869"/>
                    </a:ext>
                  </a:extLst>
                </a:gridCol>
                <a:gridCol w="1155852">
                  <a:extLst>
                    <a:ext uri="{9D8B030D-6E8A-4147-A177-3AD203B41FA5}">
                      <a16:colId xmlns:a16="http://schemas.microsoft.com/office/drawing/2014/main" val="538357073"/>
                    </a:ext>
                  </a:extLst>
                </a:gridCol>
                <a:gridCol w="1155852">
                  <a:extLst>
                    <a:ext uri="{9D8B030D-6E8A-4147-A177-3AD203B41FA5}">
                      <a16:colId xmlns:a16="http://schemas.microsoft.com/office/drawing/2014/main" val="287613951"/>
                    </a:ext>
                  </a:extLst>
                </a:gridCol>
                <a:gridCol w="1155852">
                  <a:extLst>
                    <a:ext uri="{9D8B030D-6E8A-4147-A177-3AD203B41FA5}">
                      <a16:colId xmlns:a16="http://schemas.microsoft.com/office/drawing/2014/main" val="2033282897"/>
                    </a:ext>
                  </a:extLst>
                </a:gridCol>
              </a:tblGrid>
              <a:tr h="306000">
                <a:tc gridSpan="6">
                  <a:txBody>
                    <a:bodyPr/>
                    <a:lstStyle/>
                    <a:p>
                      <a:pPr algn="l"/>
                      <a:r>
                        <a:rPr lang="en-GB" sz="1200" dirty="0"/>
                        <a:t>Current study </a:t>
                      </a:r>
                    </a:p>
                  </a:txBody>
                  <a:tcPr>
                    <a:lnB w="12700" cap="flat" cmpd="sng" algn="ctr">
                      <a:solidFill>
                        <a:schemeClr val="bg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3">
                  <a:txBody>
                    <a:bodyPr/>
                    <a:lstStyle/>
                    <a:p>
                      <a:pPr algn="l"/>
                      <a:r>
                        <a:rPr lang="en-GB" sz="1200" dirty="0" err="1"/>
                        <a:t>Broström</a:t>
                      </a:r>
                      <a:r>
                        <a:rPr lang="en-GB" sz="1200" dirty="0"/>
                        <a:t> et al. 2022</a:t>
                      </a:r>
                    </a:p>
                  </a:txBody>
                  <a:tcPr>
                    <a:lnB w="12700" cap="flat" cmpd="sng" algn="ctr">
                      <a:solidFill>
                        <a:schemeClr val="bg1"/>
                      </a:solidFill>
                      <a:prstDash val="solid"/>
                      <a:round/>
                      <a:headEnd type="none" w="med" len="med"/>
                      <a:tailEnd type="none" w="med" len="med"/>
                    </a:lnB>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518774840"/>
                  </a:ext>
                </a:extLst>
              </a:tr>
              <a:tr h="306000">
                <a:tc>
                  <a:txBody>
                    <a:bodyPr/>
                    <a:lstStyle/>
                    <a:p>
                      <a:pPr algn="ctr"/>
                      <a:endParaRPr lang="en-GB" sz="1200" dirty="0">
                        <a:solidFill>
                          <a:schemeClr val="bg1"/>
                        </a:solidFill>
                      </a:endParaRPr>
                    </a:p>
                  </a:txBody>
                  <a:tcPr>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pPr algn="ctr"/>
                      <a:r>
                        <a:rPr lang="en-GB" sz="1200" dirty="0">
                          <a:solidFill>
                            <a:schemeClr val="bg1"/>
                          </a:solidFill>
                        </a:rPr>
                        <a:t>Children with ACH (n=15)</a:t>
                      </a:r>
                    </a:p>
                  </a:txBody>
                  <a:tcPr>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pPr algn="ctr"/>
                      <a:endParaRPr lang="en-GB" sz="1200" dirty="0">
                        <a:solidFill>
                          <a:schemeClr val="bg1"/>
                        </a:solidFill>
                      </a:endParaRPr>
                    </a:p>
                  </a:txBody>
                  <a:tcPr>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pPr algn="ctr"/>
                      <a:r>
                        <a:rPr lang="en-GB" sz="1200" dirty="0">
                          <a:solidFill>
                            <a:schemeClr val="bg1"/>
                          </a:solidFill>
                        </a:rPr>
                        <a:t>CAH (n=15)</a:t>
                      </a:r>
                    </a:p>
                  </a:txBody>
                  <a:tcPr>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pPr algn="ctr"/>
                      <a:endParaRPr lang="en-GB" sz="1200" dirty="0">
                        <a:solidFill>
                          <a:schemeClr val="bg1"/>
                        </a:solidFill>
                      </a:endParaRPr>
                    </a:p>
                  </a:txBody>
                  <a:tcPr>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pPr algn="ctr"/>
                      <a:r>
                        <a:rPr lang="en-GB" sz="1200" dirty="0">
                          <a:solidFill>
                            <a:schemeClr val="bg1"/>
                          </a:solidFill>
                        </a:rPr>
                        <a:t>p-value </a:t>
                      </a:r>
                    </a:p>
                  </a:txBody>
                  <a:tcPr>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pPr algn="ctr"/>
                      <a:r>
                        <a:rPr lang="en-GB" sz="1200" dirty="0">
                          <a:solidFill>
                            <a:schemeClr val="bg1"/>
                          </a:solidFill>
                        </a:rPr>
                        <a:t>Children with ACH (n=16)</a:t>
                      </a:r>
                    </a:p>
                  </a:txBody>
                  <a:tcPr>
                    <a:lnL w="1270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pPr algn="ctr"/>
                      <a:r>
                        <a:rPr lang="en-GB" sz="1200" dirty="0">
                          <a:solidFill>
                            <a:schemeClr val="bg1"/>
                          </a:solidFill>
                        </a:rPr>
                        <a:t>CAH (n=19)</a:t>
                      </a:r>
                    </a:p>
                  </a:txBody>
                  <a:tcPr>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pPr algn="ctr"/>
                      <a:r>
                        <a:rPr lang="en-GB" sz="1200" dirty="0">
                          <a:solidFill>
                            <a:schemeClr val="bg1"/>
                          </a:solidFill>
                        </a:rPr>
                        <a:t>p-value </a:t>
                      </a:r>
                    </a:p>
                  </a:txBody>
                  <a:tcPr>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4049079006"/>
                  </a:ext>
                </a:extLst>
              </a:tr>
              <a:tr h="306000">
                <a:tc>
                  <a:txBody>
                    <a:bodyPr/>
                    <a:lstStyle/>
                    <a:p>
                      <a:pPr algn="ctr"/>
                      <a:endParaRPr lang="en-GB" sz="1200" dirty="0">
                        <a:solidFill>
                          <a:schemeClr val="bg1"/>
                        </a:solidFill>
                      </a:endParaRPr>
                    </a:p>
                  </a:txBody>
                  <a:tcPr>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r>
                        <a:rPr lang="en-GB" sz="1200" dirty="0">
                          <a:solidFill>
                            <a:schemeClr val="bg1"/>
                          </a:solidFill>
                        </a:rPr>
                        <a:t>Median (range) </a:t>
                      </a:r>
                    </a:p>
                  </a:txBody>
                  <a:tcPr>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en-GB" sz="1200" dirty="0">
                        <a:solidFill>
                          <a:schemeClr val="bg1"/>
                        </a:solidFill>
                      </a:endParaRPr>
                    </a:p>
                  </a:txBody>
                  <a:tcPr>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r>
                        <a:rPr lang="en-GB" sz="1200" dirty="0">
                          <a:solidFill>
                            <a:schemeClr val="bg1"/>
                          </a:solidFill>
                        </a:rPr>
                        <a:t>Median (range) </a:t>
                      </a:r>
                    </a:p>
                  </a:txBody>
                  <a:tcPr>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en-GB" sz="1200" dirty="0">
                        <a:solidFill>
                          <a:schemeClr val="bg1"/>
                        </a:solidFill>
                      </a:endParaRPr>
                    </a:p>
                  </a:txBody>
                  <a:tcPr>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en-GB" sz="1200" dirty="0">
                        <a:solidFill>
                          <a:schemeClr val="bg1"/>
                        </a:solidFill>
                      </a:endParaRPr>
                    </a:p>
                  </a:txBody>
                  <a:tcPr>
                    <a:lnL w="12700" cmpd="sng">
                      <a:noFill/>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r>
                        <a:rPr lang="en-GB" sz="1200" dirty="0">
                          <a:solidFill>
                            <a:schemeClr val="bg1"/>
                          </a:solidFill>
                        </a:rPr>
                        <a:t>Mean (SD)</a:t>
                      </a:r>
                    </a:p>
                  </a:txBody>
                  <a:tcPr>
                    <a:lnL w="12700" cap="flat" cmpd="sng" algn="ctr">
                      <a:solidFill>
                        <a:schemeClr val="bg1"/>
                      </a:solidFill>
                      <a:prstDash val="solid"/>
                      <a:round/>
                      <a:headEnd type="none" w="med" len="med"/>
                      <a:tailEnd type="none" w="med" len="med"/>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r>
                        <a:rPr lang="en-GB" sz="1200" dirty="0">
                          <a:solidFill>
                            <a:schemeClr val="bg1"/>
                          </a:solidFill>
                        </a:rPr>
                        <a:t>Mean (SD) </a:t>
                      </a:r>
                    </a:p>
                  </a:txBody>
                  <a:tcPr>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endParaRPr lang="en-GB" sz="1200" dirty="0">
                        <a:solidFill>
                          <a:schemeClr val="bg1"/>
                        </a:solidFill>
                      </a:endParaRPr>
                    </a:p>
                  </a:txBody>
                  <a:tcPr>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3652574525"/>
                  </a:ext>
                </a:extLst>
              </a:tr>
              <a:tr h="306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Walking speed (m/s)</a:t>
                      </a:r>
                    </a:p>
                  </a:txBody>
                  <a:tcPr>
                    <a:lnT w="12700" cap="flat" cmpd="sng" algn="ctr">
                      <a:solidFill>
                        <a:schemeClr val="bg1"/>
                      </a:solidFill>
                      <a:prstDash val="solid"/>
                      <a:round/>
                      <a:headEnd type="none" w="med" len="med"/>
                      <a:tailEnd type="none" w="med" len="med"/>
                    </a:lnT>
                  </a:tcPr>
                </a:tc>
                <a:tc>
                  <a:txBody>
                    <a:bodyPr/>
                    <a:lstStyle/>
                    <a:p>
                      <a:pPr algn="ctr"/>
                      <a:r>
                        <a:rPr lang="en-GB" sz="1200" dirty="0"/>
                        <a:t>0.93</a:t>
                      </a:r>
                    </a:p>
                  </a:txBody>
                  <a:tcPr>
                    <a:lnT w="12700" cap="flat" cmpd="sng" algn="ctr">
                      <a:solidFill>
                        <a:schemeClr val="bg1"/>
                      </a:solidFill>
                      <a:prstDash val="solid"/>
                      <a:round/>
                      <a:headEnd type="none" w="med" len="med"/>
                      <a:tailEnd type="none" w="med" len="med"/>
                    </a:lnT>
                  </a:tcPr>
                </a:tc>
                <a:tc>
                  <a:txBody>
                    <a:bodyPr/>
                    <a:lstStyle/>
                    <a:p>
                      <a:pPr algn="ctr"/>
                      <a:r>
                        <a:rPr lang="en-GB" sz="1200" dirty="0"/>
                        <a:t>(0.67–1.32)</a:t>
                      </a:r>
                    </a:p>
                  </a:txBody>
                  <a:tcPr>
                    <a:lnT w="12700" cap="flat" cmpd="sng" algn="ctr">
                      <a:solidFill>
                        <a:schemeClr val="bg1"/>
                      </a:solidFill>
                      <a:prstDash val="solid"/>
                      <a:round/>
                      <a:headEnd type="none" w="med" len="med"/>
                      <a:tailEnd type="none" w="med" len="med"/>
                    </a:lnT>
                  </a:tcPr>
                </a:tc>
                <a:tc>
                  <a:txBody>
                    <a:bodyPr/>
                    <a:lstStyle/>
                    <a:p>
                      <a:pPr algn="ctr"/>
                      <a:r>
                        <a:rPr lang="en-GB" sz="1200" dirty="0"/>
                        <a:t>1.27</a:t>
                      </a:r>
                    </a:p>
                  </a:txBody>
                  <a:tcPr>
                    <a:lnT w="12700" cap="flat" cmpd="sng" algn="ctr">
                      <a:solidFill>
                        <a:schemeClr val="bg1"/>
                      </a:solidFill>
                      <a:prstDash val="solid"/>
                      <a:round/>
                      <a:headEnd type="none" w="med" len="med"/>
                      <a:tailEnd type="none" w="med" len="med"/>
                    </a:lnT>
                  </a:tcPr>
                </a:tc>
                <a:tc>
                  <a:txBody>
                    <a:bodyPr/>
                    <a:lstStyle/>
                    <a:p>
                      <a:pPr algn="ctr"/>
                      <a:r>
                        <a:rPr lang="en-GB" sz="1200" dirty="0"/>
                        <a:t>(0.77–1.69)</a:t>
                      </a:r>
                    </a:p>
                  </a:txBody>
                  <a:tcPr>
                    <a:lnT w="12700" cap="flat" cmpd="sng" algn="ctr">
                      <a:solidFill>
                        <a:schemeClr val="bg1"/>
                      </a:solidFill>
                      <a:prstDash val="solid"/>
                      <a:round/>
                      <a:headEnd type="none" w="med" len="med"/>
                      <a:tailEnd type="none" w="med" len="med"/>
                    </a:lnT>
                  </a:tcPr>
                </a:tc>
                <a:tc>
                  <a:txBody>
                    <a:bodyPr/>
                    <a:lstStyle/>
                    <a:p>
                      <a:pPr algn="ctr"/>
                      <a:r>
                        <a:rPr lang="en-GB" sz="1200" b="1" dirty="0"/>
                        <a:t>0.002</a:t>
                      </a:r>
                    </a:p>
                  </a:txBody>
                  <a:tcPr>
                    <a:lnT w="12700" cap="flat" cmpd="sng" algn="ctr">
                      <a:solidFill>
                        <a:schemeClr val="bg1"/>
                      </a:solidFill>
                      <a:prstDash val="solid"/>
                      <a:round/>
                      <a:headEnd type="none" w="med" len="med"/>
                      <a:tailEnd type="none" w="med" len="med"/>
                    </a:lnT>
                  </a:tcPr>
                </a:tc>
                <a:tc>
                  <a:txBody>
                    <a:bodyPr/>
                    <a:lstStyle/>
                    <a:p>
                      <a:pPr algn="ctr"/>
                      <a:r>
                        <a:rPr lang="en-GB" sz="1200" dirty="0"/>
                        <a:t>0.98 (0.20)</a:t>
                      </a:r>
                    </a:p>
                  </a:txBody>
                  <a:tcPr>
                    <a:lnT w="12700" cap="flat" cmpd="sng" algn="ctr">
                      <a:solidFill>
                        <a:schemeClr val="bg1"/>
                      </a:solidFill>
                      <a:prstDash val="solid"/>
                      <a:round/>
                      <a:headEnd type="none" w="med" len="med"/>
                      <a:tailEnd type="none" w="med" len="med"/>
                    </a:lnT>
                  </a:tcPr>
                </a:tc>
                <a:tc>
                  <a:txBody>
                    <a:bodyPr/>
                    <a:lstStyle/>
                    <a:p>
                      <a:pPr algn="ctr"/>
                      <a:r>
                        <a:rPr lang="en-GB" sz="1200" dirty="0"/>
                        <a:t>1.32 (0.15)</a:t>
                      </a:r>
                    </a:p>
                  </a:txBody>
                  <a:tcPr>
                    <a:lnT w="1270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t>0.000</a:t>
                      </a:r>
                    </a:p>
                  </a:txBody>
                  <a:tcPr>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2522411797"/>
                  </a:ext>
                </a:extLst>
              </a:tr>
              <a:tr h="306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Step length (m) </a:t>
                      </a:r>
                    </a:p>
                  </a:txBody>
                  <a:tcPr/>
                </a:tc>
                <a:tc>
                  <a:txBody>
                    <a:bodyPr/>
                    <a:lstStyle/>
                    <a:p>
                      <a:pPr algn="ctr"/>
                      <a:r>
                        <a:rPr lang="en-GB" sz="1200" dirty="0"/>
                        <a:t>0.39</a:t>
                      </a:r>
                    </a:p>
                  </a:txBody>
                  <a:tcPr/>
                </a:tc>
                <a:tc>
                  <a:txBody>
                    <a:bodyPr/>
                    <a:lstStyle/>
                    <a:p>
                      <a:pPr algn="ctr"/>
                      <a:r>
                        <a:rPr lang="en-GB" sz="1200" dirty="0"/>
                        <a:t>(0.31–0.50)</a:t>
                      </a:r>
                    </a:p>
                  </a:txBody>
                  <a:tcPr/>
                </a:tc>
                <a:tc>
                  <a:txBody>
                    <a:bodyPr/>
                    <a:lstStyle/>
                    <a:p>
                      <a:pPr algn="ctr"/>
                      <a:r>
                        <a:rPr lang="en-GB" sz="1200" dirty="0"/>
                        <a:t>0.58</a:t>
                      </a:r>
                    </a:p>
                  </a:txBody>
                  <a:tcPr/>
                </a:tc>
                <a:tc>
                  <a:txBody>
                    <a:bodyPr/>
                    <a:lstStyle/>
                    <a:p>
                      <a:pPr algn="ctr"/>
                      <a:r>
                        <a:rPr lang="en-GB" sz="1200" dirty="0"/>
                        <a:t>(0.47–0.68)</a:t>
                      </a:r>
                    </a:p>
                  </a:txBody>
                  <a:tcPr/>
                </a:tc>
                <a:tc>
                  <a:txBody>
                    <a:bodyPr/>
                    <a:lstStyle/>
                    <a:p>
                      <a:pPr algn="ctr"/>
                      <a:r>
                        <a:rPr lang="en-GB" sz="1200" b="1" dirty="0"/>
                        <a:t>&lt;0.001</a:t>
                      </a:r>
                    </a:p>
                  </a:txBody>
                  <a:tcPr/>
                </a:tc>
                <a:tc>
                  <a:txBody>
                    <a:bodyPr/>
                    <a:lstStyle/>
                    <a:p>
                      <a:pPr algn="ctr"/>
                      <a:r>
                        <a:rPr lang="en-GB" sz="1200" dirty="0"/>
                        <a:t>0.38 (0.06)</a:t>
                      </a:r>
                    </a:p>
                  </a:txBody>
                  <a:tcPr/>
                </a:tc>
                <a:tc>
                  <a:txBody>
                    <a:bodyPr/>
                    <a:lstStyle/>
                    <a:p>
                      <a:pPr algn="ctr"/>
                      <a:r>
                        <a:rPr lang="en-GB" sz="1200" dirty="0"/>
                        <a:t>0.61 (0.08)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t>0.000</a:t>
                      </a:r>
                    </a:p>
                  </a:txBody>
                  <a:tcPr/>
                </a:tc>
                <a:extLst>
                  <a:ext uri="{0D108BD9-81ED-4DB2-BD59-A6C34878D82A}">
                    <a16:rowId xmlns:a16="http://schemas.microsoft.com/office/drawing/2014/main" val="3855045734"/>
                  </a:ext>
                </a:extLst>
              </a:tr>
              <a:tr h="306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Cadence (steps/min) </a:t>
                      </a:r>
                    </a:p>
                  </a:txBody>
                  <a:tcPr/>
                </a:tc>
                <a:tc>
                  <a:txBody>
                    <a:bodyPr/>
                    <a:lstStyle/>
                    <a:p>
                      <a:pPr algn="ctr"/>
                      <a:r>
                        <a:rPr lang="en-GB" sz="1200" dirty="0"/>
                        <a:t>140.77</a:t>
                      </a:r>
                    </a:p>
                  </a:txBody>
                  <a:tcPr/>
                </a:tc>
                <a:tc>
                  <a:txBody>
                    <a:bodyPr/>
                    <a:lstStyle/>
                    <a:p>
                      <a:pPr algn="ctr"/>
                      <a:r>
                        <a:rPr lang="en-GB" sz="1200" dirty="0"/>
                        <a:t>(121.56–178.52)</a:t>
                      </a:r>
                    </a:p>
                  </a:txBody>
                  <a:tcPr/>
                </a:tc>
                <a:tc>
                  <a:txBody>
                    <a:bodyPr/>
                    <a:lstStyle/>
                    <a:p>
                      <a:pPr algn="ctr"/>
                      <a:r>
                        <a:rPr lang="en-GB" sz="1200" dirty="0"/>
                        <a:t>132.18</a:t>
                      </a:r>
                    </a:p>
                  </a:txBody>
                  <a:tcPr/>
                </a:tc>
                <a:tc>
                  <a:txBody>
                    <a:bodyPr/>
                    <a:lstStyle/>
                    <a:p>
                      <a:pPr algn="ctr"/>
                      <a:r>
                        <a:rPr lang="en-GB" sz="1200" dirty="0"/>
                        <a:t>(97.66–189.65)</a:t>
                      </a:r>
                    </a:p>
                  </a:txBody>
                  <a:tcPr/>
                </a:tc>
                <a:tc>
                  <a:txBody>
                    <a:bodyPr/>
                    <a:lstStyle/>
                    <a:p>
                      <a:pPr algn="ctr"/>
                      <a:r>
                        <a:rPr lang="en-GB" sz="1200" dirty="0"/>
                        <a:t>0.061</a:t>
                      </a:r>
                    </a:p>
                  </a:txBody>
                  <a:tcPr/>
                </a:tc>
                <a:tc>
                  <a:txBody>
                    <a:bodyPr/>
                    <a:lstStyle/>
                    <a:p>
                      <a:pPr algn="ctr"/>
                      <a:r>
                        <a:rPr lang="en-GB" sz="1200" dirty="0"/>
                        <a:t>152.8 (21.0)</a:t>
                      </a:r>
                    </a:p>
                  </a:txBody>
                  <a:tcPr/>
                </a:tc>
                <a:tc>
                  <a:txBody>
                    <a:bodyPr/>
                    <a:lstStyle/>
                    <a:p>
                      <a:pPr algn="ctr"/>
                      <a:r>
                        <a:rPr lang="en-GB" sz="1200" dirty="0"/>
                        <a:t>128.3 (14.5)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t>0.000</a:t>
                      </a:r>
                    </a:p>
                  </a:txBody>
                  <a:tcPr/>
                </a:tc>
                <a:extLst>
                  <a:ext uri="{0D108BD9-81ED-4DB2-BD59-A6C34878D82A}">
                    <a16:rowId xmlns:a16="http://schemas.microsoft.com/office/drawing/2014/main" val="376686154"/>
                  </a:ext>
                </a:extLst>
              </a:tr>
              <a:tr h="306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Normalised walking speed </a:t>
                      </a:r>
                    </a:p>
                  </a:txBody>
                  <a:tcPr/>
                </a:tc>
                <a:tc>
                  <a:txBody>
                    <a:bodyPr/>
                    <a:lstStyle/>
                    <a:p>
                      <a:pPr algn="ctr"/>
                      <a:r>
                        <a:rPr lang="en-GB" sz="1200" dirty="0"/>
                        <a:t>0.45</a:t>
                      </a:r>
                    </a:p>
                  </a:txBody>
                  <a:tcPr/>
                </a:tc>
                <a:tc>
                  <a:txBody>
                    <a:bodyPr/>
                    <a:lstStyle/>
                    <a:p>
                      <a:pPr algn="ctr"/>
                      <a:r>
                        <a:rPr lang="en-GB" sz="1200" dirty="0"/>
                        <a:t>(0.34–0.64)</a:t>
                      </a:r>
                    </a:p>
                  </a:txBody>
                  <a:tcPr/>
                </a:tc>
                <a:tc>
                  <a:txBody>
                    <a:bodyPr/>
                    <a:lstStyle/>
                    <a:p>
                      <a:pPr algn="ctr"/>
                      <a:r>
                        <a:rPr lang="en-GB" sz="1200" dirty="0"/>
                        <a:t>0.49</a:t>
                      </a:r>
                    </a:p>
                  </a:txBody>
                  <a:tcPr/>
                </a:tc>
                <a:tc>
                  <a:txBody>
                    <a:bodyPr/>
                    <a:lstStyle/>
                    <a:p>
                      <a:pPr algn="ctr"/>
                      <a:r>
                        <a:rPr lang="en-GB" sz="1200" dirty="0"/>
                        <a:t>(0.27–0.56)</a:t>
                      </a:r>
                    </a:p>
                  </a:txBody>
                  <a:tcPr/>
                </a:tc>
                <a:tc>
                  <a:txBody>
                    <a:bodyPr/>
                    <a:lstStyle/>
                    <a:p>
                      <a:pPr algn="ctr"/>
                      <a:r>
                        <a:rPr lang="en-GB" sz="1200" dirty="0"/>
                        <a:t>0.638</a:t>
                      </a:r>
                    </a:p>
                  </a:txBody>
                  <a:tcPr/>
                </a:tc>
                <a:tc>
                  <a:txBody>
                    <a:bodyPr/>
                    <a:lstStyle/>
                    <a:p>
                      <a:pPr algn="ctr"/>
                      <a:r>
                        <a:rPr lang="en-GB" sz="1200" dirty="0"/>
                        <a:t>0.49 (0.10)</a:t>
                      </a:r>
                    </a:p>
                  </a:txBody>
                  <a:tcPr/>
                </a:tc>
                <a:tc>
                  <a:txBody>
                    <a:bodyPr/>
                    <a:lstStyle/>
                    <a:p>
                      <a:pPr algn="ctr"/>
                      <a:r>
                        <a:rPr lang="en-GB" sz="1200" dirty="0"/>
                        <a:t>0.48 (0.06)</a:t>
                      </a:r>
                    </a:p>
                  </a:txBody>
                  <a:tcPr/>
                </a:tc>
                <a:tc>
                  <a:txBody>
                    <a:bodyPr/>
                    <a:lstStyle/>
                    <a:p>
                      <a:pPr algn="ctr"/>
                      <a:r>
                        <a:rPr lang="en-GB" sz="1200" dirty="0"/>
                        <a:t>0.977</a:t>
                      </a:r>
                    </a:p>
                  </a:txBody>
                  <a:tcPr/>
                </a:tc>
                <a:extLst>
                  <a:ext uri="{0D108BD9-81ED-4DB2-BD59-A6C34878D82A}">
                    <a16:rowId xmlns:a16="http://schemas.microsoft.com/office/drawing/2014/main" val="1595466035"/>
                  </a:ext>
                </a:extLst>
              </a:tr>
              <a:tr h="306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Normalised cadence </a:t>
                      </a:r>
                    </a:p>
                    <a:p>
                      <a:r>
                        <a:rPr lang="en-GB" sz="1200" dirty="0"/>
                        <a:t> </a:t>
                      </a:r>
                    </a:p>
                  </a:txBody>
                  <a:tcPr/>
                </a:tc>
                <a:tc>
                  <a:txBody>
                    <a:bodyPr/>
                    <a:lstStyle/>
                    <a:p>
                      <a:pPr algn="ctr"/>
                      <a:r>
                        <a:rPr lang="en-GB" sz="1200" dirty="0"/>
                        <a:t>0.31</a:t>
                      </a:r>
                    </a:p>
                  </a:txBody>
                  <a:tcPr/>
                </a:tc>
                <a:tc>
                  <a:txBody>
                    <a:bodyPr/>
                    <a:lstStyle/>
                    <a:p>
                      <a:pPr algn="ctr"/>
                      <a:r>
                        <a:rPr lang="en-GB" sz="1200" dirty="0"/>
                        <a:t>(0.25–0.37)</a:t>
                      </a:r>
                    </a:p>
                  </a:txBody>
                  <a:tcPr/>
                </a:tc>
                <a:tc>
                  <a:txBody>
                    <a:bodyPr/>
                    <a:lstStyle/>
                    <a:p>
                      <a:pPr algn="ctr"/>
                      <a:r>
                        <a:rPr lang="en-GB" sz="1200" dirty="0"/>
                        <a:t>0.35</a:t>
                      </a:r>
                    </a:p>
                  </a:txBody>
                  <a:tcPr/>
                </a:tc>
                <a:tc>
                  <a:txBody>
                    <a:bodyPr/>
                    <a:lstStyle/>
                    <a:p>
                      <a:pPr algn="ctr"/>
                      <a:r>
                        <a:rPr lang="en-GB" sz="1200" dirty="0"/>
                        <a:t>(0.28–0.41)</a:t>
                      </a:r>
                    </a:p>
                  </a:txBody>
                  <a:tcPr/>
                </a:tc>
                <a:tc>
                  <a:txBody>
                    <a:bodyPr/>
                    <a:lstStyle/>
                    <a:p>
                      <a:pPr algn="ctr"/>
                      <a:r>
                        <a:rPr lang="en-GB" sz="1200" b="1" dirty="0"/>
                        <a:t>0.002</a:t>
                      </a:r>
                    </a:p>
                  </a:txBody>
                  <a:tcPr/>
                </a:tc>
                <a:tc>
                  <a:txBody>
                    <a:bodyPr/>
                    <a:lstStyle/>
                    <a:p>
                      <a:pPr algn="ctr"/>
                      <a:r>
                        <a:rPr lang="en-GB" sz="1200" dirty="0"/>
                        <a:t>19.1 (2.8)</a:t>
                      </a:r>
                    </a:p>
                  </a:txBody>
                  <a:tcPr/>
                </a:tc>
                <a:tc>
                  <a:txBody>
                    <a:bodyPr/>
                    <a:lstStyle/>
                    <a:p>
                      <a:pPr algn="ctr"/>
                      <a:r>
                        <a:rPr lang="en-GB" sz="1200" dirty="0"/>
                        <a:t>12.9 (1.6)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t>0.000</a:t>
                      </a:r>
                    </a:p>
                  </a:txBody>
                  <a:tcPr/>
                </a:tc>
                <a:extLst>
                  <a:ext uri="{0D108BD9-81ED-4DB2-BD59-A6C34878D82A}">
                    <a16:rowId xmlns:a16="http://schemas.microsoft.com/office/drawing/2014/main" val="2424949242"/>
                  </a:ext>
                </a:extLst>
              </a:tr>
              <a:tr h="306000">
                <a:tc>
                  <a:txBody>
                    <a:bodyPr/>
                    <a:lstStyle/>
                    <a:p>
                      <a:r>
                        <a:rPr lang="en-GB" sz="1200" dirty="0"/>
                        <a:t>Normalised step length</a:t>
                      </a:r>
                    </a:p>
                  </a:txBody>
                  <a:tcPr/>
                </a:tc>
                <a:tc>
                  <a:txBody>
                    <a:bodyPr/>
                    <a:lstStyle/>
                    <a:p>
                      <a:pPr algn="ctr"/>
                      <a:r>
                        <a:rPr lang="en-GB" sz="1200" dirty="0"/>
                        <a:t>0.94</a:t>
                      </a:r>
                    </a:p>
                  </a:txBody>
                  <a:tcPr/>
                </a:tc>
                <a:tc>
                  <a:txBody>
                    <a:bodyPr/>
                    <a:lstStyle/>
                    <a:p>
                      <a:pPr algn="ctr"/>
                      <a:r>
                        <a:rPr lang="en-GB" sz="1200" dirty="0"/>
                        <a:t>(0.68–1.05)</a:t>
                      </a:r>
                    </a:p>
                  </a:txBody>
                  <a:tcPr/>
                </a:tc>
                <a:tc>
                  <a:txBody>
                    <a:bodyPr/>
                    <a:lstStyle/>
                    <a:p>
                      <a:pPr algn="ctr"/>
                      <a:r>
                        <a:rPr lang="en-GB" sz="1200" dirty="0"/>
                        <a:t>0.78</a:t>
                      </a:r>
                    </a:p>
                  </a:txBody>
                  <a:tcPr/>
                </a:tc>
                <a:tc>
                  <a:txBody>
                    <a:bodyPr/>
                    <a:lstStyle/>
                    <a:p>
                      <a:pPr algn="ctr"/>
                      <a:r>
                        <a:rPr lang="en-GB" sz="1200" dirty="0"/>
                        <a:t>(0.58–0.94)</a:t>
                      </a:r>
                    </a:p>
                  </a:txBody>
                  <a:tcPr/>
                </a:tc>
                <a:tc>
                  <a:txBody>
                    <a:bodyPr/>
                    <a:lstStyle/>
                    <a:p>
                      <a:pPr algn="ctr"/>
                      <a:r>
                        <a:rPr lang="en-GB" sz="1200" b="1" dirty="0"/>
                        <a:t>0.003</a:t>
                      </a:r>
                    </a:p>
                  </a:txBody>
                  <a:tcPr/>
                </a:tc>
                <a:tc>
                  <a:txBody>
                    <a:bodyPr/>
                    <a:lstStyle/>
                    <a:p>
                      <a:pPr algn="ctr"/>
                      <a:r>
                        <a:rPr lang="en-GB" sz="1200" dirty="0"/>
                        <a:t>0.90 (0.13)</a:t>
                      </a:r>
                    </a:p>
                  </a:txBody>
                  <a:tcPr/>
                </a:tc>
                <a:tc>
                  <a:txBody>
                    <a:bodyPr/>
                    <a:lstStyle/>
                    <a:p>
                      <a:pPr algn="ctr"/>
                      <a:r>
                        <a:rPr lang="en-GB" sz="1200" dirty="0"/>
                        <a:t>0.79 (0.09)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t>0.004</a:t>
                      </a:r>
                    </a:p>
                  </a:txBody>
                  <a:tcPr/>
                </a:tc>
                <a:extLst>
                  <a:ext uri="{0D108BD9-81ED-4DB2-BD59-A6C34878D82A}">
                    <a16:rowId xmlns:a16="http://schemas.microsoft.com/office/drawing/2014/main" val="1174854750"/>
                  </a:ext>
                </a:extLst>
              </a:tr>
            </a:tbl>
          </a:graphicData>
        </a:graphic>
      </p:graphicFrame>
      <p:sp>
        <p:nvSpPr>
          <p:cNvPr id="3" name="Content Placeholder 2">
            <a:extLst>
              <a:ext uri="{FF2B5EF4-FFF2-40B4-BE49-F238E27FC236}">
                <a16:creationId xmlns:a16="http://schemas.microsoft.com/office/drawing/2014/main" id="{2AEEB584-B86D-F316-BA7C-754C559F2FFF}"/>
              </a:ext>
            </a:extLst>
          </p:cNvPr>
          <p:cNvSpPr>
            <a:spLocks noGrp="1"/>
          </p:cNvSpPr>
          <p:nvPr>
            <p:ph sz="quarter" idx="12"/>
          </p:nvPr>
        </p:nvSpPr>
        <p:spPr/>
        <p:txBody>
          <a:bodyPr>
            <a:normAutofit/>
          </a:bodyPr>
          <a:lstStyle/>
          <a:p>
            <a:r>
              <a:rPr lang="en-GB" dirty="0"/>
              <a:t>Significant differences were observed between children with ACH and CAH for several parameters</a:t>
            </a:r>
          </a:p>
        </p:txBody>
      </p:sp>
      <p:sp>
        <p:nvSpPr>
          <p:cNvPr id="4" name="Title 3">
            <a:extLst>
              <a:ext uri="{FF2B5EF4-FFF2-40B4-BE49-F238E27FC236}">
                <a16:creationId xmlns:a16="http://schemas.microsoft.com/office/drawing/2014/main" id="{1C7FD573-A592-F08F-841D-BF2DE7698F15}"/>
              </a:ext>
            </a:extLst>
          </p:cNvPr>
          <p:cNvSpPr>
            <a:spLocks noGrp="1"/>
          </p:cNvSpPr>
          <p:nvPr>
            <p:ph type="title"/>
          </p:nvPr>
        </p:nvSpPr>
        <p:spPr/>
        <p:txBody>
          <a:bodyPr/>
          <a:lstStyle/>
          <a:p>
            <a:r>
              <a:rPr lang="en-GB" dirty="0" err="1"/>
              <a:t>Spatio</a:t>
            </a:r>
            <a:r>
              <a:rPr lang="en-GB" dirty="0"/>
              <a:t>-temporal parameters </a:t>
            </a:r>
          </a:p>
        </p:txBody>
      </p:sp>
      <p:sp>
        <p:nvSpPr>
          <p:cNvPr id="5" name="Footer Placeholder 4">
            <a:extLst>
              <a:ext uri="{FF2B5EF4-FFF2-40B4-BE49-F238E27FC236}">
                <a16:creationId xmlns:a16="http://schemas.microsoft.com/office/drawing/2014/main" id="{9573F773-A8DC-4246-8B86-4FEC9E79426C}"/>
              </a:ext>
            </a:extLst>
          </p:cNvPr>
          <p:cNvSpPr>
            <a:spLocks noGrp="1"/>
          </p:cNvSpPr>
          <p:nvPr>
            <p:ph type="ftr" sz="quarter" idx="3"/>
          </p:nvPr>
        </p:nvSpPr>
        <p:spPr/>
        <p:txBody>
          <a:bodyPr/>
          <a:lstStyle/>
          <a:p>
            <a:r>
              <a:rPr lang="en-GB" dirty="0"/>
              <a:t>*p-value set to 0.05</a:t>
            </a:r>
            <a:br>
              <a:rPr lang="en-GB" dirty="0"/>
            </a:br>
            <a:r>
              <a:rPr lang="en-GB" dirty="0"/>
              <a:t>ACH, achondroplasia; CAH, children of average height .</a:t>
            </a:r>
          </a:p>
          <a:p>
            <a:r>
              <a:rPr lang="en-GB" dirty="0"/>
              <a:t>Adapted from </a:t>
            </a:r>
            <a:r>
              <a:rPr lang="en-GB" dirty="0" err="1"/>
              <a:t>Hergenröther</a:t>
            </a:r>
            <a:r>
              <a:rPr lang="en-GB" dirty="0"/>
              <a:t> M, et al. </a:t>
            </a:r>
            <a:r>
              <a:rPr lang="en-GB" dirty="0" err="1"/>
              <a:t>Plos</a:t>
            </a:r>
            <a:r>
              <a:rPr lang="en-GB" dirty="0"/>
              <a:t> One 2025. https://doi. org/10.1371/journal.pone.0326184.</a:t>
            </a:r>
          </a:p>
        </p:txBody>
      </p:sp>
    </p:spTree>
    <p:extLst>
      <p:ext uri="{BB962C8B-B14F-4D97-AF65-F5344CB8AC3E}">
        <p14:creationId xmlns:p14="http://schemas.microsoft.com/office/powerpoint/2010/main" val="1705220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AE2D90-F020-8523-6D40-6429C01DA5F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6054295-57CA-8858-6A9D-D358C343F2ED}"/>
              </a:ext>
            </a:extLst>
          </p:cNvPr>
          <p:cNvSpPr>
            <a:spLocks noGrp="1"/>
          </p:cNvSpPr>
          <p:nvPr>
            <p:ph type="title"/>
          </p:nvPr>
        </p:nvSpPr>
        <p:spPr>
          <a:xfrm>
            <a:off x="344878" y="360000"/>
            <a:ext cx="11160000" cy="1008000"/>
          </a:xfrm>
        </p:spPr>
        <p:txBody>
          <a:bodyPr/>
          <a:lstStyle/>
          <a:p>
            <a:r>
              <a:rPr lang="en-GB" dirty="0"/>
              <a:t>Kinematic and kinetic parameters </a:t>
            </a:r>
          </a:p>
        </p:txBody>
      </p:sp>
      <p:pic>
        <p:nvPicPr>
          <p:cNvPr id="30" name="Content Placeholder 29" descr="A diagram of a person's body&#10;&#10;AI-generated content may be incorrect.">
            <a:extLst>
              <a:ext uri="{FF2B5EF4-FFF2-40B4-BE49-F238E27FC236}">
                <a16:creationId xmlns:a16="http://schemas.microsoft.com/office/drawing/2014/main" id="{D960647E-88BE-A8DF-E9BC-F210D21BD2D0}"/>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93471" y="2030984"/>
            <a:ext cx="5256000" cy="3475968"/>
          </a:xfrm>
        </p:spPr>
      </p:pic>
      <p:sp>
        <p:nvSpPr>
          <p:cNvPr id="2" name="Content Placeholder 1">
            <a:extLst>
              <a:ext uri="{FF2B5EF4-FFF2-40B4-BE49-F238E27FC236}">
                <a16:creationId xmlns:a16="http://schemas.microsoft.com/office/drawing/2014/main" id="{9BFF2B09-AE8C-8450-3C75-4CC99EFE8571}"/>
              </a:ext>
            </a:extLst>
          </p:cNvPr>
          <p:cNvSpPr>
            <a:spLocks noGrp="1"/>
          </p:cNvSpPr>
          <p:nvPr>
            <p:ph sz="quarter" idx="12"/>
          </p:nvPr>
        </p:nvSpPr>
        <p:spPr>
          <a:xfrm>
            <a:off x="0" y="5562599"/>
            <a:ext cx="12192000" cy="642849"/>
          </a:xfrm>
        </p:spPr>
        <p:txBody>
          <a:bodyPr>
            <a:normAutofit lnSpcReduction="10000"/>
          </a:bodyPr>
          <a:lstStyle/>
          <a:p>
            <a:r>
              <a:rPr lang="en-GB" dirty="0"/>
              <a:t>Most kinematic and kinetic parameters showed significant differences between</a:t>
            </a:r>
            <a:br>
              <a:rPr lang="en-GB" dirty="0"/>
            </a:br>
            <a:r>
              <a:rPr lang="en-GB" dirty="0"/>
              <a:t>children with ACH and CAH</a:t>
            </a:r>
          </a:p>
        </p:txBody>
      </p:sp>
      <p:sp>
        <p:nvSpPr>
          <p:cNvPr id="5" name="Footer Placeholder 4">
            <a:extLst>
              <a:ext uri="{FF2B5EF4-FFF2-40B4-BE49-F238E27FC236}">
                <a16:creationId xmlns:a16="http://schemas.microsoft.com/office/drawing/2014/main" id="{5AC13B43-ECB2-FF46-DD8F-BC303189346E}"/>
              </a:ext>
            </a:extLst>
          </p:cNvPr>
          <p:cNvSpPr>
            <a:spLocks noGrp="1"/>
          </p:cNvSpPr>
          <p:nvPr>
            <p:ph type="ftr" sz="quarter" idx="3"/>
          </p:nvPr>
        </p:nvSpPr>
        <p:spPr>
          <a:xfrm>
            <a:off x="337351" y="6131861"/>
            <a:ext cx="9756000" cy="581635"/>
          </a:xfrm>
        </p:spPr>
        <p:txBody>
          <a:bodyPr/>
          <a:lstStyle/>
          <a:p>
            <a:r>
              <a:rPr lang="en-GB" dirty="0"/>
              <a:t>*Blue bars display significant differences between children with ACH and CAH.</a:t>
            </a:r>
            <a:br>
              <a:rPr lang="en-GB" dirty="0"/>
            </a:br>
            <a:r>
              <a:rPr lang="en-GB" dirty="0"/>
              <a:t>ACH, achondroplasia; CAH, children of average height; GC, gait cycle; IC, initial contact; TO, toe-off.</a:t>
            </a:r>
          </a:p>
          <a:p>
            <a:r>
              <a:rPr lang="en-GB" dirty="0"/>
              <a:t>Adapted from </a:t>
            </a:r>
            <a:r>
              <a:rPr lang="en-GB" dirty="0" err="1"/>
              <a:t>Hergenröther</a:t>
            </a:r>
            <a:r>
              <a:rPr lang="en-GB" dirty="0"/>
              <a:t> M, et al. </a:t>
            </a:r>
            <a:r>
              <a:rPr lang="en-GB" dirty="0" err="1"/>
              <a:t>Plos</a:t>
            </a:r>
            <a:r>
              <a:rPr lang="en-GB" dirty="0"/>
              <a:t> One 2025. https://doi. org/10.1371/journal.pone.0326184  </a:t>
            </a:r>
          </a:p>
        </p:txBody>
      </p:sp>
      <p:sp>
        <p:nvSpPr>
          <p:cNvPr id="3" name="TextBox 2">
            <a:extLst>
              <a:ext uri="{FF2B5EF4-FFF2-40B4-BE49-F238E27FC236}">
                <a16:creationId xmlns:a16="http://schemas.microsoft.com/office/drawing/2014/main" id="{37FC4383-DD81-9242-9946-D0D6D4EFE007}"/>
              </a:ext>
            </a:extLst>
          </p:cNvPr>
          <p:cNvSpPr txBox="1"/>
          <p:nvPr/>
        </p:nvSpPr>
        <p:spPr>
          <a:xfrm>
            <a:off x="338137" y="1449388"/>
            <a:ext cx="5566668" cy="646331"/>
          </a:xfrm>
          <a:prstGeom prst="rect">
            <a:avLst/>
          </a:prstGeom>
          <a:noFill/>
        </p:spPr>
        <p:txBody>
          <a:bodyPr wrap="square" rtlCol="0">
            <a:spAutoFit/>
          </a:bodyPr>
          <a:lstStyle/>
          <a:p>
            <a:pPr algn="ctr"/>
            <a:r>
              <a:rPr lang="en-GB" dirty="0"/>
              <a:t>Presentation of significant differences of Kinematic and kinetic parameters during GC (ACH vs CAH)*</a:t>
            </a:r>
          </a:p>
        </p:txBody>
      </p:sp>
      <p:graphicFrame>
        <p:nvGraphicFramePr>
          <p:cNvPr id="9" name="Content Placeholder 8">
            <a:extLst>
              <a:ext uri="{FF2B5EF4-FFF2-40B4-BE49-F238E27FC236}">
                <a16:creationId xmlns:a16="http://schemas.microsoft.com/office/drawing/2014/main" id="{1300C736-9C60-8B82-EA8E-A8AE52FA8D27}"/>
              </a:ext>
            </a:extLst>
          </p:cNvPr>
          <p:cNvGraphicFramePr>
            <a:graphicFrameLocks noGrp="1"/>
          </p:cNvGraphicFramePr>
          <p:nvPr>
            <p:ph sz="half" idx="2"/>
            <p:extLst>
              <p:ext uri="{D42A27DB-BD31-4B8C-83A1-F6EECF244321}">
                <p14:modId xmlns:p14="http://schemas.microsoft.com/office/powerpoint/2010/main" val="4077439225"/>
              </p:ext>
            </p:extLst>
          </p:nvPr>
        </p:nvGraphicFramePr>
        <p:xfrm>
          <a:off x="5904805" y="1449388"/>
          <a:ext cx="5955407" cy="4057561"/>
        </p:xfrm>
        <a:graphic>
          <a:graphicData uri="http://schemas.openxmlformats.org/drawingml/2006/table">
            <a:tbl>
              <a:tblPr firstRow="1" bandRow="1">
                <a:tableStyleId>{21E4AEA4-8DFA-4A89-87EB-49C32662AFE0}</a:tableStyleId>
              </a:tblPr>
              <a:tblGrid>
                <a:gridCol w="2172891">
                  <a:extLst>
                    <a:ext uri="{9D8B030D-6E8A-4147-A177-3AD203B41FA5}">
                      <a16:colId xmlns:a16="http://schemas.microsoft.com/office/drawing/2014/main" val="1152441093"/>
                    </a:ext>
                  </a:extLst>
                </a:gridCol>
                <a:gridCol w="3782516">
                  <a:extLst>
                    <a:ext uri="{9D8B030D-6E8A-4147-A177-3AD203B41FA5}">
                      <a16:colId xmlns:a16="http://schemas.microsoft.com/office/drawing/2014/main" val="1292774710"/>
                    </a:ext>
                  </a:extLst>
                </a:gridCol>
              </a:tblGrid>
              <a:tr h="217155">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Kinematics in children with ACH  vs CAH </a:t>
                      </a:r>
                    </a:p>
                  </a:txBody>
                  <a:tcPr marL="0" marR="0" marT="0" marB="0"/>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dirty="0"/>
                    </a:p>
                  </a:txBody>
                  <a:tcPr marL="0" marR="0" marT="0" marB="0"/>
                </a:tc>
                <a:extLst>
                  <a:ext uri="{0D108BD9-81ED-4DB2-BD59-A6C34878D82A}">
                    <a16:rowId xmlns:a16="http://schemas.microsoft.com/office/drawing/2014/main" val="3994867381"/>
                  </a:ext>
                </a:extLst>
              </a:tr>
              <a:tr h="21715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t>Sagittal plane</a:t>
                      </a:r>
                    </a:p>
                  </a:txBody>
                  <a:tcPr marL="18000" marR="0" marT="0" marB="0"/>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1" dirty="0"/>
                    </a:p>
                  </a:txBody>
                  <a:tcPr marL="0" marR="0" marT="0" marB="0"/>
                </a:tc>
                <a:extLst>
                  <a:ext uri="{0D108BD9-81ED-4DB2-BD59-A6C34878D82A}">
                    <a16:rowId xmlns:a16="http://schemas.microsoft.com/office/drawing/2014/main" val="354929116"/>
                  </a:ext>
                </a:extLst>
              </a:tr>
              <a:tr h="217155">
                <a:tc>
                  <a:txBody>
                    <a:bodyPr/>
                    <a:lstStyle/>
                    <a:p>
                      <a:r>
                        <a:rPr lang="en-GB" sz="1100" dirty="0"/>
                        <a:t>Pelvic tilt</a:t>
                      </a:r>
                    </a:p>
                  </a:txBody>
                  <a:tcPr marL="18000" marR="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t>Significant increase  across GC (p = 0.001)</a:t>
                      </a:r>
                      <a:endParaRPr lang="en-GB" sz="1100" dirty="0"/>
                    </a:p>
                  </a:txBody>
                  <a:tcPr marL="18000" marR="0" marT="0" marB="0"/>
                </a:tc>
                <a:extLst>
                  <a:ext uri="{0D108BD9-81ED-4DB2-BD59-A6C34878D82A}">
                    <a16:rowId xmlns:a16="http://schemas.microsoft.com/office/drawing/2014/main" val="1808823456"/>
                  </a:ext>
                </a:extLst>
              </a:tr>
              <a:tr h="217155">
                <a:tc>
                  <a:txBody>
                    <a:bodyPr/>
                    <a:lstStyle/>
                    <a:p>
                      <a:r>
                        <a:rPr lang="en-GB" sz="1100" dirty="0"/>
                        <a:t>Ankle angle</a:t>
                      </a:r>
                    </a:p>
                  </a:txBody>
                  <a:tcPr marL="18000" marR="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Significant differences at IC (p = 0.018) and TO (p = 0.006)</a:t>
                      </a:r>
                    </a:p>
                  </a:txBody>
                  <a:tcPr marL="18000" marR="0" marT="0" marB="0"/>
                </a:tc>
                <a:extLst>
                  <a:ext uri="{0D108BD9-81ED-4DB2-BD59-A6C34878D82A}">
                    <a16:rowId xmlns:a16="http://schemas.microsoft.com/office/drawing/2014/main" val="3163528492"/>
                  </a:ext>
                </a:extLst>
              </a:tr>
              <a:tr h="21715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t>Frontal plane</a:t>
                      </a:r>
                      <a:endParaRPr lang="en-GB" sz="1050" b="1" dirty="0"/>
                    </a:p>
                  </a:txBody>
                  <a:tcPr marL="18000" marR="0" marT="0" marB="0"/>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50" b="1" dirty="0"/>
                    </a:p>
                  </a:txBody>
                  <a:tcPr marL="0" marR="0" marT="0" marB="0"/>
                </a:tc>
                <a:extLst>
                  <a:ext uri="{0D108BD9-81ED-4DB2-BD59-A6C34878D82A}">
                    <a16:rowId xmlns:a16="http://schemas.microsoft.com/office/drawing/2014/main" val="3107364488"/>
                  </a:ext>
                </a:extLst>
              </a:tr>
              <a:tr h="335648">
                <a:tc>
                  <a:txBody>
                    <a:bodyPr/>
                    <a:lstStyle/>
                    <a:p>
                      <a:r>
                        <a:rPr lang="en-GB" sz="1100" dirty="0"/>
                        <a:t>Ankle angle</a:t>
                      </a:r>
                    </a:p>
                  </a:txBody>
                  <a:tcPr marL="18000" marR="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Significant differences at 0–5% (p = 0.013), 5–60% (p = 0.001), </a:t>
                      </a:r>
                      <a:br>
                        <a:rPr lang="en-GB" sz="1100" dirty="0"/>
                      </a:br>
                      <a:r>
                        <a:rPr lang="en-GB" sz="1100" dirty="0"/>
                        <a:t>75–85% (p = 0.006), and 95–100% (p = 0.011)</a:t>
                      </a:r>
                    </a:p>
                  </a:txBody>
                  <a:tcPr marL="18000" marR="0" marT="0" marB="0"/>
                </a:tc>
                <a:extLst>
                  <a:ext uri="{0D108BD9-81ED-4DB2-BD59-A6C34878D82A}">
                    <a16:rowId xmlns:a16="http://schemas.microsoft.com/office/drawing/2014/main" val="479741803"/>
                  </a:ext>
                </a:extLst>
              </a:tr>
              <a:tr h="217155">
                <a:tc>
                  <a:txBody>
                    <a:bodyPr/>
                    <a:lstStyle/>
                    <a:p>
                      <a:r>
                        <a:rPr lang="en-GB" sz="1100" dirty="0"/>
                        <a:t>Hip angle</a:t>
                      </a:r>
                    </a:p>
                  </a:txBody>
                  <a:tcPr marL="18000" marR="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Significant differences at IC (0–10%, p = 0.003)</a:t>
                      </a:r>
                    </a:p>
                  </a:txBody>
                  <a:tcPr marL="18000" marR="0" marT="0" marB="0"/>
                </a:tc>
                <a:extLst>
                  <a:ext uri="{0D108BD9-81ED-4DB2-BD59-A6C34878D82A}">
                    <a16:rowId xmlns:a16="http://schemas.microsoft.com/office/drawing/2014/main" val="3817965770"/>
                  </a:ext>
                </a:extLst>
              </a:tr>
              <a:tr h="217155">
                <a:tc gridSpan="2">
                  <a:txBody>
                    <a:bodyPr/>
                    <a:lstStyle/>
                    <a:p>
                      <a:pPr algn="ctr"/>
                      <a:r>
                        <a:rPr lang="en-GB" sz="1200" b="1" dirty="0">
                          <a:solidFill>
                            <a:schemeClr val="bg1"/>
                          </a:solidFill>
                        </a:rPr>
                        <a:t>Kinetics in children with ACH  vs CAH </a:t>
                      </a:r>
                    </a:p>
                  </a:txBody>
                  <a:tcPr marL="18000" marR="0" marT="0" marB="0">
                    <a:lnB w="38100" cap="flat" cmpd="sng" algn="ctr">
                      <a:solidFill>
                        <a:schemeClr val="bg1"/>
                      </a:solidFill>
                      <a:prstDash val="solid"/>
                      <a:round/>
                      <a:headEnd type="none" w="med" len="med"/>
                      <a:tailEnd type="none" w="med" len="med"/>
                    </a:lnB>
                    <a:solidFill>
                      <a:schemeClr val="accent2"/>
                    </a:solidFill>
                  </a:tcPr>
                </a:tc>
                <a:tc hMerge="1">
                  <a:txBody>
                    <a:bodyPr/>
                    <a:lstStyle/>
                    <a:p>
                      <a:pPr algn="ctr"/>
                      <a:endParaRPr lang="en-GB" sz="1200" b="1" dirty="0">
                        <a:solidFill>
                          <a:schemeClr val="bg1"/>
                        </a:solidFill>
                      </a:endParaRPr>
                    </a:p>
                  </a:txBody>
                  <a:tcPr marL="0" marR="0" marT="0" marB="0">
                    <a:lnB w="38100" cap="flat" cmpd="sng" algn="ctr">
                      <a:solidFill>
                        <a:schemeClr val="bg1"/>
                      </a:solidFill>
                      <a:prstDash val="solid"/>
                      <a:round/>
                      <a:headEnd type="none" w="med" len="med"/>
                      <a:tailEnd type="none" w="med" len="med"/>
                    </a:lnB>
                    <a:solidFill>
                      <a:schemeClr val="accent2"/>
                    </a:solidFill>
                  </a:tcPr>
                </a:tc>
                <a:extLst>
                  <a:ext uri="{0D108BD9-81ED-4DB2-BD59-A6C34878D82A}">
                    <a16:rowId xmlns:a16="http://schemas.microsoft.com/office/drawing/2014/main" val="1736480766"/>
                  </a:ext>
                </a:extLst>
              </a:tr>
              <a:tr h="21715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t>Sagittal plane</a:t>
                      </a:r>
                    </a:p>
                  </a:txBody>
                  <a:tcPr marL="18000" marR="0" marT="0" marB="0">
                    <a:lnT w="38100" cap="flat" cmpd="sng" algn="ctr">
                      <a:solidFill>
                        <a:schemeClr val="bg1"/>
                      </a:solidFill>
                      <a:prstDash val="solid"/>
                      <a:round/>
                      <a:headEnd type="none" w="med" len="med"/>
                      <a:tailEnd type="none" w="med" len="med"/>
                    </a:lnT>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1" dirty="0"/>
                    </a:p>
                  </a:txBody>
                  <a:tcPr marL="0" marR="0" marT="0" marB="0">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696820273"/>
                  </a:ext>
                </a:extLst>
              </a:tr>
              <a:tr h="3356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Hip flexion/extension </a:t>
                      </a:r>
                    </a:p>
                    <a:p>
                      <a:endParaRPr lang="en-GB" sz="1100" dirty="0"/>
                    </a:p>
                  </a:txBody>
                  <a:tcPr marL="18000" marR="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Significant differences at 10–15% (p = 0.001), 20–30% </a:t>
                      </a:r>
                      <a:br>
                        <a:rPr lang="en-GB" sz="1100" dirty="0"/>
                      </a:br>
                      <a:r>
                        <a:rPr lang="en-GB" sz="1100" dirty="0"/>
                        <a:t>(p = 0.003), and around 60% (p = 0.001)</a:t>
                      </a:r>
                    </a:p>
                  </a:txBody>
                  <a:tcPr marL="18000" marR="0" marT="0" marB="0"/>
                </a:tc>
                <a:extLst>
                  <a:ext uri="{0D108BD9-81ED-4DB2-BD59-A6C34878D82A}">
                    <a16:rowId xmlns:a16="http://schemas.microsoft.com/office/drawing/2014/main" val="132755725"/>
                  </a:ext>
                </a:extLst>
              </a:tr>
              <a:tr h="217155">
                <a:tc>
                  <a:txBody>
                    <a:bodyPr/>
                    <a:lstStyle/>
                    <a:p>
                      <a:r>
                        <a:rPr lang="en-GB" sz="1100" dirty="0"/>
                        <a:t>Knee flexion/extension </a:t>
                      </a:r>
                    </a:p>
                  </a:txBody>
                  <a:tcPr marL="18000" marR="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t>Significant differences around TO (p = 0.001)</a:t>
                      </a:r>
                      <a:endParaRPr lang="en-GB" sz="1100" dirty="0"/>
                    </a:p>
                  </a:txBody>
                  <a:tcPr marL="18000" marR="0" marT="0" marB="0"/>
                </a:tc>
                <a:extLst>
                  <a:ext uri="{0D108BD9-81ED-4DB2-BD59-A6C34878D82A}">
                    <a16:rowId xmlns:a16="http://schemas.microsoft.com/office/drawing/2014/main" val="1702777342"/>
                  </a:ext>
                </a:extLst>
              </a:tr>
              <a:tr h="3356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Ankle dorsiflexion/plantarflexion </a:t>
                      </a:r>
                    </a:p>
                  </a:txBody>
                  <a:tcPr marL="18000" marR="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Significant difference around the mid-stance phase (p = 0.001)</a:t>
                      </a:r>
                    </a:p>
                  </a:txBody>
                  <a:tcPr marL="18000" marR="0" marT="0" marB="0"/>
                </a:tc>
                <a:extLst>
                  <a:ext uri="{0D108BD9-81ED-4DB2-BD59-A6C34878D82A}">
                    <a16:rowId xmlns:a16="http://schemas.microsoft.com/office/drawing/2014/main" val="3178661119"/>
                  </a:ext>
                </a:extLst>
              </a:tr>
              <a:tr h="21715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dirty="0"/>
                        <a:t>Frontal plane</a:t>
                      </a:r>
                      <a:endParaRPr lang="en-GB" sz="1050" b="1" dirty="0"/>
                    </a:p>
                  </a:txBody>
                  <a:tcPr marL="18000" marR="0" marT="0" marB="0"/>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50" b="1" dirty="0"/>
                    </a:p>
                  </a:txBody>
                  <a:tcPr marL="0" marR="0" marT="0" marB="0"/>
                </a:tc>
                <a:extLst>
                  <a:ext uri="{0D108BD9-81ED-4DB2-BD59-A6C34878D82A}">
                    <a16:rowId xmlns:a16="http://schemas.microsoft.com/office/drawing/2014/main" val="1649273032"/>
                  </a:ext>
                </a:extLst>
              </a:tr>
              <a:tr h="21715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baseline="0" dirty="0">
                          <a:solidFill>
                            <a:srgbClr val="000000"/>
                          </a:solidFill>
                        </a:rPr>
                        <a:t>Hip adduction/abduction </a:t>
                      </a:r>
                      <a:endParaRPr lang="en-GB" sz="1100" dirty="0"/>
                    </a:p>
                  </a:txBody>
                  <a:tcPr marL="18000" marR="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baseline="0" dirty="0">
                          <a:solidFill>
                            <a:srgbClr val="000000"/>
                          </a:solidFill>
                        </a:rPr>
                        <a:t>Significant differences around TO (p = 0.003)</a:t>
                      </a:r>
                    </a:p>
                  </a:txBody>
                  <a:tcPr marL="18000" marR="0" marT="0" marB="0"/>
                </a:tc>
                <a:extLst>
                  <a:ext uri="{0D108BD9-81ED-4DB2-BD59-A6C34878D82A}">
                    <a16:rowId xmlns:a16="http://schemas.microsoft.com/office/drawing/2014/main" val="1406300239"/>
                  </a:ext>
                </a:extLst>
              </a:tr>
              <a:tr h="3356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baseline="0" dirty="0">
                          <a:solidFill>
                            <a:srgbClr val="000000"/>
                          </a:solidFill>
                        </a:rPr>
                        <a:t>Knee adduction/abduction </a:t>
                      </a:r>
                      <a:endParaRPr lang="en-GB" sz="1100" dirty="0"/>
                    </a:p>
                  </a:txBody>
                  <a:tcPr marL="18000" marR="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baseline="0" dirty="0">
                          <a:solidFill>
                            <a:srgbClr val="000000"/>
                          </a:solidFill>
                        </a:rPr>
                        <a:t>Significant differences at 55–60% (p = 0.001) and around 65% of the GC (p = 0.002)</a:t>
                      </a:r>
                      <a:endParaRPr lang="en-GB" sz="1100" dirty="0"/>
                    </a:p>
                  </a:txBody>
                  <a:tcPr marL="18000" marR="0" marT="0" marB="0"/>
                </a:tc>
                <a:extLst>
                  <a:ext uri="{0D108BD9-81ED-4DB2-BD59-A6C34878D82A}">
                    <a16:rowId xmlns:a16="http://schemas.microsoft.com/office/drawing/2014/main" val="4265421214"/>
                  </a:ext>
                </a:extLst>
              </a:tr>
              <a:tr h="3262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baseline="0" dirty="0">
                          <a:solidFill>
                            <a:srgbClr val="000000"/>
                          </a:solidFill>
                        </a:rPr>
                        <a:t>Ankle inversion/eversion </a:t>
                      </a:r>
                      <a:endParaRPr lang="en-GB" sz="1100" dirty="0"/>
                    </a:p>
                  </a:txBody>
                  <a:tcPr marL="18000" marR="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baseline="0" dirty="0">
                          <a:solidFill>
                            <a:srgbClr val="000000"/>
                          </a:solidFill>
                        </a:rPr>
                        <a:t>Significant differences at the beginning of mid-stance (p = 0.003) </a:t>
                      </a:r>
                      <a:endParaRPr lang="en-GB" sz="1100" dirty="0"/>
                    </a:p>
                  </a:txBody>
                  <a:tcPr marL="18000" marR="0" marT="0" marB="0"/>
                </a:tc>
                <a:extLst>
                  <a:ext uri="{0D108BD9-81ED-4DB2-BD59-A6C34878D82A}">
                    <a16:rowId xmlns:a16="http://schemas.microsoft.com/office/drawing/2014/main" val="1334942025"/>
                  </a:ext>
                </a:extLst>
              </a:tr>
            </a:tbl>
          </a:graphicData>
        </a:graphic>
      </p:graphicFrame>
    </p:spTree>
    <p:extLst>
      <p:ext uri="{BB962C8B-B14F-4D97-AF65-F5344CB8AC3E}">
        <p14:creationId xmlns:p14="http://schemas.microsoft.com/office/powerpoint/2010/main" val="913998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87476032-12B5-B2E0-7A5E-19E441A381C0}"/>
              </a:ext>
            </a:extLst>
          </p:cNvPr>
          <p:cNvSpPr>
            <a:spLocks noGrp="1"/>
          </p:cNvSpPr>
          <p:nvPr>
            <p:ph idx="1"/>
          </p:nvPr>
        </p:nvSpPr>
        <p:spPr>
          <a:xfrm>
            <a:off x="336000" y="1449390"/>
            <a:ext cx="11683402" cy="4535486"/>
          </a:xfrm>
        </p:spPr>
        <p:txBody>
          <a:bodyPr>
            <a:normAutofit/>
          </a:bodyPr>
          <a:lstStyle/>
          <a:p>
            <a:r>
              <a:rPr lang="en-GB" dirty="0"/>
              <a:t>Results of this study are consistent with those reported in the literature, showing children with ACH exhibit an altered gait pattern compared with CAH</a:t>
            </a:r>
          </a:p>
          <a:p>
            <a:r>
              <a:rPr lang="en-GB" dirty="0"/>
              <a:t>Findings suggest the significantly greater foot-to-leg ratio in children with ACH may influence gait patterns</a:t>
            </a:r>
          </a:p>
          <a:p>
            <a:r>
              <a:rPr lang="en-GB" dirty="0"/>
              <a:t>These results may help develop individualised physical therapies and interventions for children with ACH that prioritise the IC and TO phases of GC to provide a more effective walking pattern</a:t>
            </a:r>
          </a:p>
          <a:p>
            <a:endParaRPr lang="en-GB" dirty="0"/>
          </a:p>
          <a:p>
            <a:endParaRPr lang="en-GB" dirty="0"/>
          </a:p>
          <a:p>
            <a:endParaRPr lang="en-GB" dirty="0"/>
          </a:p>
          <a:p>
            <a:endParaRPr lang="en-GB" dirty="0"/>
          </a:p>
          <a:p>
            <a:endParaRPr lang="en-GB" dirty="0"/>
          </a:p>
        </p:txBody>
      </p:sp>
      <p:sp>
        <p:nvSpPr>
          <p:cNvPr id="5" name="Footer Placeholder 4">
            <a:extLst>
              <a:ext uri="{FF2B5EF4-FFF2-40B4-BE49-F238E27FC236}">
                <a16:creationId xmlns:a16="http://schemas.microsoft.com/office/drawing/2014/main" id="{C6758587-0488-BF5B-A6C7-BCCD8E68587A}"/>
              </a:ext>
            </a:extLst>
          </p:cNvPr>
          <p:cNvSpPr>
            <a:spLocks noGrp="1"/>
          </p:cNvSpPr>
          <p:nvPr>
            <p:ph type="ftr" sz="quarter" idx="11"/>
          </p:nvPr>
        </p:nvSpPr>
        <p:spPr/>
        <p:txBody>
          <a:bodyPr/>
          <a:lstStyle/>
          <a:p>
            <a:r>
              <a:rPr lang="en-GB" dirty="0"/>
              <a:t>ACH, achondroplasia; CAH, children of average heigh; GC, gait cycle; IC, initial contact; TO, toe-off.</a:t>
            </a:r>
          </a:p>
          <a:p>
            <a:r>
              <a:rPr lang="en-GB" dirty="0"/>
              <a:t>Adapted from </a:t>
            </a:r>
            <a:r>
              <a:rPr lang="en-GB" dirty="0" err="1"/>
              <a:t>Hergenröther</a:t>
            </a:r>
            <a:r>
              <a:rPr lang="en-GB" dirty="0"/>
              <a:t> M, et al. </a:t>
            </a:r>
            <a:r>
              <a:rPr lang="en-GB" dirty="0" err="1"/>
              <a:t>Plos</a:t>
            </a:r>
            <a:r>
              <a:rPr lang="en-GB" dirty="0"/>
              <a:t> One 2025. https://doi. org/10.1371/journal.pone.0326184.  </a:t>
            </a:r>
          </a:p>
        </p:txBody>
      </p:sp>
      <p:sp>
        <p:nvSpPr>
          <p:cNvPr id="2" name="Title 1">
            <a:extLst>
              <a:ext uri="{FF2B5EF4-FFF2-40B4-BE49-F238E27FC236}">
                <a16:creationId xmlns:a16="http://schemas.microsoft.com/office/drawing/2014/main" id="{D15AF845-B52A-C3B2-A619-55FA0D352F63}"/>
              </a:ext>
            </a:extLst>
          </p:cNvPr>
          <p:cNvSpPr>
            <a:spLocks noGrp="1"/>
          </p:cNvSpPr>
          <p:nvPr>
            <p:ph type="title"/>
          </p:nvPr>
        </p:nvSpPr>
        <p:spPr/>
        <p:txBody>
          <a:bodyPr/>
          <a:lstStyle/>
          <a:p>
            <a:r>
              <a:rPr lang="en-GB" dirty="0"/>
              <a:t>Conclusion</a:t>
            </a:r>
          </a:p>
        </p:txBody>
      </p:sp>
    </p:spTree>
    <p:extLst>
      <p:ext uri="{BB962C8B-B14F-4D97-AF65-F5344CB8AC3E}">
        <p14:creationId xmlns:p14="http://schemas.microsoft.com/office/powerpoint/2010/main" val="371436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F0F6D51-D6BE-4DDA-9685-6AB8FD9E6AF0}"/>
              </a:ext>
            </a:extLst>
          </p:cNvPr>
          <p:cNvSpPr>
            <a:spLocks noGrp="1"/>
          </p:cNvSpPr>
          <p:nvPr>
            <p:ph type="ctrTitle"/>
          </p:nvPr>
        </p:nvSpPr>
        <p:spPr/>
        <p:txBody>
          <a:bodyPr/>
          <a:lstStyle/>
          <a:p>
            <a:r>
              <a:rPr lang="en-GB" dirty="0"/>
              <a:t>ACH.expert VOXZOGO</a:t>
            </a:r>
            <a:r>
              <a:rPr lang="en-GB" baseline="30000" dirty="0">
                <a:sym typeface="Symbol" panose="05050102010706020507" pitchFamily="18" charset="2"/>
              </a:rPr>
              <a:t></a:t>
            </a:r>
            <a:r>
              <a:rPr lang="en-GB" dirty="0">
                <a:solidFill>
                  <a:srgbClr val="1A1919"/>
                </a:solidFill>
              </a:rPr>
              <a:t>▼ </a:t>
            </a:r>
            <a:r>
              <a:rPr lang="en-GB" dirty="0"/>
              <a:t>(vosoritide) </a:t>
            </a:r>
            <a:br>
              <a:rPr lang="en-GB" b="0" i="0" dirty="0">
                <a:solidFill>
                  <a:srgbClr val="1A1919"/>
                </a:solidFill>
                <a:effectLst/>
              </a:rPr>
            </a:br>
            <a:r>
              <a:rPr lang="en-GB" dirty="0"/>
              <a:t> Prescribing Information Slide</a:t>
            </a:r>
          </a:p>
        </p:txBody>
      </p:sp>
      <p:sp>
        <p:nvSpPr>
          <p:cNvPr id="2" name="Subtitle 1">
            <a:extLst>
              <a:ext uri="{FF2B5EF4-FFF2-40B4-BE49-F238E27FC236}">
                <a16:creationId xmlns:a16="http://schemas.microsoft.com/office/drawing/2014/main" id="{55DFA5CE-D25F-1B94-730F-9EDA43EFC3AC}"/>
              </a:ext>
            </a:extLst>
          </p:cNvPr>
          <p:cNvSpPr>
            <a:spLocks noGrp="1"/>
          </p:cNvSpPr>
          <p:nvPr>
            <p:ph type="subTitle" idx="1"/>
          </p:nvPr>
        </p:nvSpPr>
        <p:spPr/>
        <p:txBody>
          <a:bodyPr/>
          <a:lstStyle/>
          <a:p>
            <a:endParaRPr lang="en-GB" dirty="0"/>
          </a:p>
        </p:txBody>
      </p:sp>
      <p:sp>
        <p:nvSpPr>
          <p:cNvPr id="9" name="TextBox 8">
            <a:extLst>
              <a:ext uri="{FF2B5EF4-FFF2-40B4-BE49-F238E27FC236}">
                <a16:creationId xmlns:a16="http://schemas.microsoft.com/office/drawing/2014/main" id="{9B570AEE-13CD-D18C-54B8-04B92F1D6590}"/>
              </a:ext>
            </a:extLst>
          </p:cNvPr>
          <p:cNvSpPr txBox="1"/>
          <p:nvPr/>
        </p:nvSpPr>
        <p:spPr>
          <a:xfrm>
            <a:off x="1089173" y="5312961"/>
            <a:ext cx="10013655" cy="830997"/>
          </a:xfrm>
          <a:prstGeom prst="rect">
            <a:avLst/>
          </a:prstGeom>
          <a:noFill/>
        </p:spPr>
        <p:txBody>
          <a:bodyPr wrap="square">
            <a:spAutoFit/>
          </a:bodyPr>
          <a:lstStyle/>
          <a:p>
            <a:pPr algn="ctr"/>
            <a:r>
              <a:rPr lang="en-GB" sz="1200" b="0" i="0" u="none" strike="noStrike" baseline="0" dirty="0">
                <a:solidFill>
                  <a:schemeClr val="bg1"/>
                </a:solidFill>
              </a:rPr>
              <a:t>VOXZOGO</a:t>
            </a:r>
            <a:r>
              <a:rPr lang="en-GB" sz="1200" baseline="30000" dirty="0">
                <a:solidFill>
                  <a:schemeClr val="bg1"/>
                </a:solidFill>
                <a:sym typeface="Symbol" panose="05050102010706020507" pitchFamily="18" charset="2"/>
              </a:rPr>
              <a:t></a:t>
            </a:r>
            <a:r>
              <a:rPr lang="en-GB" sz="1200" b="0" i="0" u="none" strike="noStrike" baseline="0" dirty="0">
                <a:solidFill>
                  <a:schemeClr val="bg1"/>
                </a:solidFill>
              </a:rPr>
              <a:t> is indicated for the treatment of achondroplasia in patients 4 months of age and older whose epiphyses are not closed. </a:t>
            </a:r>
            <a:br>
              <a:rPr lang="en-GB" sz="1200" b="0" i="0" u="none" strike="noStrike" baseline="0" dirty="0">
                <a:solidFill>
                  <a:schemeClr val="bg1"/>
                </a:solidFill>
              </a:rPr>
            </a:br>
            <a:r>
              <a:rPr lang="en-GB" sz="1200" b="0" i="0" u="none" strike="noStrike" baseline="0" dirty="0">
                <a:solidFill>
                  <a:schemeClr val="bg1"/>
                </a:solidFill>
              </a:rPr>
              <a:t>The diagnosis of achondroplasia should be confirmed by appropriate genetic testing.</a:t>
            </a:r>
            <a:br>
              <a:rPr lang="en-GB" sz="1200" b="0" i="0" u="none" strike="noStrike" baseline="0" dirty="0">
                <a:solidFill>
                  <a:schemeClr val="bg1"/>
                </a:solidFill>
              </a:rPr>
            </a:br>
            <a:r>
              <a:rPr lang="en-GB" sz="1200" b="0" i="0" u="none" strike="noStrike" baseline="0" dirty="0">
                <a:solidFill>
                  <a:schemeClr val="bg1"/>
                </a:solidFill>
              </a:rPr>
              <a:t> </a:t>
            </a:r>
            <a:r>
              <a:rPr lang="en-GB" sz="1200" b="0" i="0" u="none" strike="noStrike" baseline="0" dirty="0"/>
              <a:t>▼</a:t>
            </a:r>
            <a:r>
              <a:rPr lang="en-GB" sz="1200" b="0" i="0" u="none" strike="noStrike" baseline="0" dirty="0">
                <a:solidFill>
                  <a:schemeClr val="bg1"/>
                </a:solidFill>
              </a:rPr>
              <a:t>This medicinal product is subject to additional monitoring. This will allow quick identification of new safety information. Healthcare professionals are asked to report any suspected adverse reactions.</a:t>
            </a:r>
            <a:endParaRPr lang="en-GB" sz="1200" dirty="0">
              <a:solidFill>
                <a:schemeClr val="bg1"/>
              </a:solidFill>
            </a:endParaRPr>
          </a:p>
        </p:txBody>
      </p:sp>
    </p:spTree>
    <p:extLst>
      <p:ext uri="{BB962C8B-B14F-4D97-AF65-F5344CB8AC3E}">
        <p14:creationId xmlns:p14="http://schemas.microsoft.com/office/powerpoint/2010/main" val="3142027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8E4CF-557F-9279-C87A-374AACE218A9}"/>
              </a:ext>
            </a:extLst>
          </p:cNvPr>
          <p:cNvSpPr>
            <a:spLocks noGrp="1"/>
          </p:cNvSpPr>
          <p:nvPr>
            <p:ph type="title"/>
          </p:nvPr>
        </p:nvSpPr>
        <p:spPr/>
        <p:txBody>
          <a:bodyPr/>
          <a:lstStyle/>
          <a:p>
            <a:r>
              <a:rPr lang="en-GB" dirty="0"/>
              <a:t>VOXZOGO</a:t>
            </a:r>
            <a:r>
              <a:rPr lang="en-GB" b="1" baseline="30000" dirty="0">
                <a:solidFill>
                  <a:schemeClr val="bg1"/>
                </a:solidFill>
                <a:effectLst/>
                <a:latin typeface="Symbol" panose="05050102010706020507" pitchFamily="18" charset="2"/>
                <a:ea typeface="Calibri" panose="020F0502020204030204" pitchFamily="34" charset="0"/>
                <a:cs typeface="Calibri" panose="020F0502020204030204" pitchFamily="34" charset="0"/>
              </a:rPr>
              <a:t>Ò</a:t>
            </a:r>
            <a:r>
              <a:rPr lang="en-GB" dirty="0">
                <a:solidFill>
                  <a:schemeClr val="tx1"/>
                </a:solidFill>
              </a:rPr>
              <a:t>▼</a:t>
            </a:r>
            <a:r>
              <a:rPr lang="en-GB" dirty="0"/>
              <a:t> (vosoritide) Prescribing Information</a:t>
            </a:r>
          </a:p>
        </p:txBody>
      </p:sp>
      <p:sp>
        <p:nvSpPr>
          <p:cNvPr id="3" name="Content Placeholder 2">
            <a:extLst>
              <a:ext uri="{FF2B5EF4-FFF2-40B4-BE49-F238E27FC236}">
                <a16:creationId xmlns:a16="http://schemas.microsoft.com/office/drawing/2014/main" id="{5B109858-B86C-15F9-842B-2AB8EDC40E52}"/>
              </a:ext>
            </a:extLst>
          </p:cNvPr>
          <p:cNvSpPr>
            <a:spLocks noGrp="1"/>
          </p:cNvSpPr>
          <p:nvPr>
            <p:ph idx="1"/>
          </p:nvPr>
        </p:nvSpPr>
        <p:spPr/>
        <p:txBody>
          <a:bodyPr/>
          <a:lstStyle/>
          <a:p>
            <a:r>
              <a:rPr lang="en-GB" b="0" i="0" dirty="0">
                <a:solidFill>
                  <a:srgbClr val="1A1919"/>
                </a:solidFill>
                <a:effectLst/>
              </a:rPr>
              <a:t>Achondroplasia.expert may contain promotional material on BioMarin products, which is displayed based on the prescribing information approved by the European Medicines Agency – EMA</a:t>
            </a:r>
          </a:p>
          <a:p>
            <a:r>
              <a:rPr lang="en-GB" b="0" i="0" dirty="0">
                <a:solidFill>
                  <a:srgbClr val="1A1919"/>
                </a:solidFill>
                <a:effectLst/>
              </a:rPr>
              <a:t>Adverse Events should be reported to </a:t>
            </a:r>
            <a:r>
              <a:rPr lang="en-GB" b="0" i="0" dirty="0">
                <a:solidFill>
                  <a:schemeClr val="accent4"/>
                </a:solidFill>
                <a:effectLst/>
                <a:hlinkClick r:id="rId2">
                  <a:extLst>
                    <a:ext uri="{A12FA001-AC4F-418D-AE19-62706E023703}">
                      <ahyp:hlinkClr xmlns:ahyp="http://schemas.microsoft.com/office/drawing/2018/hyperlinkcolor" val="tx"/>
                    </a:ext>
                  </a:extLst>
                </a:hlinkClick>
              </a:rPr>
              <a:t>drugsafety@bmrn.com</a:t>
            </a:r>
            <a:r>
              <a:rPr lang="en-GB" b="0" i="0" dirty="0">
                <a:solidFill>
                  <a:schemeClr val="accent4"/>
                </a:solidFill>
                <a:effectLst/>
              </a:rPr>
              <a:t> </a:t>
            </a:r>
          </a:p>
          <a:p>
            <a:pPr marL="0" indent="0">
              <a:buNone/>
            </a:pPr>
            <a:endParaRPr lang="en-GB" b="0" i="0" dirty="0">
              <a:solidFill>
                <a:srgbClr val="1A1919"/>
              </a:solidFill>
              <a:effectLst/>
            </a:endParaRPr>
          </a:p>
          <a:p>
            <a:pPr marL="0" indent="0">
              <a:buNone/>
            </a:pPr>
            <a:r>
              <a:rPr lang="en-GB" b="1" dirty="0">
                <a:solidFill>
                  <a:srgbClr val="1A1919"/>
                </a:solidFill>
              </a:rPr>
              <a:t>Access the latest API: VOXZOGO</a:t>
            </a:r>
            <a:r>
              <a:rPr lang="en-GB" b="1" baseline="30000" dirty="0">
                <a:solidFill>
                  <a:schemeClr val="tx1"/>
                </a:solidFill>
                <a:effectLst/>
                <a:latin typeface="Symbol" panose="05050102010706020507" pitchFamily="18" charset="2"/>
                <a:ea typeface="Calibri" panose="020F0502020204030204" pitchFamily="34" charset="0"/>
                <a:cs typeface="Calibri" panose="020F0502020204030204" pitchFamily="34" charset="0"/>
              </a:rPr>
              <a:t>Ò</a:t>
            </a:r>
            <a:r>
              <a:rPr lang="en-GB" b="1" dirty="0">
                <a:solidFill>
                  <a:srgbClr val="1A1919"/>
                </a:solidFill>
              </a:rPr>
              <a:t> (vosoritide</a:t>
            </a:r>
            <a:r>
              <a:rPr lang="en-GB" dirty="0">
                <a:solidFill>
                  <a:srgbClr val="1A1919"/>
                </a:solidFill>
              </a:rPr>
              <a:t>) </a:t>
            </a:r>
            <a:endParaRPr lang="en-GB" b="0" i="0" dirty="0">
              <a:solidFill>
                <a:srgbClr val="1A1919"/>
              </a:solidFill>
              <a:effectLst/>
            </a:endParaRPr>
          </a:p>
          <a:p>
            <a:r>
              <a:rPr lang="en-GB" dirty="0"/>
              <a:t>Within your downloaded Zip File, you will find a copy of the latest Prescribing Information </a:t>
            </a:r>
          </a:p>
          <a:p>
            <a:pPr lvl="1"/>
            <a:r>
              <a:rPr lang="en-GB" dirty="0">
                <a:solidFill>
                  <a:schemeClr val="tx1"/>
                </a:solidFill>
              </a:rPr>
              <a:t>The latest API can also be accessed on </a:t>
            </a:r>
            <a:r>
              <a:rPr lang="en-GB" b="1" dirty="0">
                <a:solidFill>
                  <a:schemeClr val="accent3"/>
                </a:solidFill>
                <a:hlinkClick r:id="rId3">
                  <a:extLst>
                    <a:ext uri="{A12FA001-AC4F-418D-AE19-62706E023703}">
                      <ahyp:hlinkClr xmlns:ahyp="http://schemas.microsoft.com/office/drawing/2018/hyperlinkcolor" val="tx"/>
                    </a:ext>
                  </a:extLst>
                </a:hlinkClick>
              </a:rPr>
              <a:t>Achondroplasia.expert – Prescribing Information</a:t>
            </a:r>
            <a:endParaRPr lang="en-GB" b="1" dirty="0">
              <a:solidFill>
                <a:schemeClr val="accent3"/>
              </a:solidFill>
            </a:endParaRPr>
          </a:p>
          <a:p>
            <a:pPr lvl="1"/>
            <a:r>
              <a:rPr lang="en-GB" dirty="0">
                <a:solidFill>
                  <a:schemeClr val="tx1"/>
                </a:solidFill>
              </a:rPr>
              <a:t>The prescribing information must form part of the promotional material and must not be separate from it</a:t>
            </a:r>
          </a:p>
          <a:p>
            <a:r>
              <a:rPr lang="en-GB" dirty="0"/>
              <a:t>Achondroplasia.expert </a:t>
            </a:r>
            <a:r>
              <a:rPr lang="en-GB" b="1" dirty="0">
                <a:solidFill>
                  <a:schemeClr val="accent3"/>
                </a:solidFill>
                <a:hlinkClick r:id="rId4">
                  <a:extLst>
                    <a:ext uri="{A12FA001-AC4F-418D-AE19-62706E023703}">
                      <ahyp:hlinkClr xmlns:ahyp="http://schemas.microsoft.com/office/drawing/2018/hyperlinkcolor" val="tx"/>
                    </a:ext>
                  </a:extLst>
                </a:hlinkClick>
              </a:rPr>
              <a:t>Terms and Conditions</a:t>
            </a:r>
            <a:endParaRPr lang="en-GB" b="1" dirty="0">
              <a:solidFill>
                <a:schemeClr val="accent3"/>
              </a:solidFill>
            </a:endParaRPr>
          </a:p>
          <a:p>
            <a:pPr marL="0" indent="0">
              <a:buNone/>
            </a:pPr>
            <a:endParaRPr lang="en-GB" dirty="0"/>
          </a:p>
        </p:txBody>
      </p:sp>
      <p:sp>
        <p:nvSpPr>
          <p:cNvPr id="4" name="Footer Placeholder 3">
            <a:extLst>
              <a:ext uri="{FF2B5EF4-FFF2-40B4-BE49-F238E27FC236}">
                <a16:creationId xmlns:a16="http://schemas.microsoft.com/office/drawing/2014/main" id="{892902D7-40CD-BB7B-7CDE-EB3B426D7BF6}"/>
              </a:ext>
            </a:extLst>
          </p:cNvPr>
          <p:cNvSpPr>
            <a:spLocks noGrp="1"/>
          </p:cNvSpPr>
          <p:nvPr>
            <p:ph type="ftr" sz="quarter" idx="11"/>
          </p:nvPr>
        </p:nvSpPr>
        <p:spPr/>
        <p:txBody>
          <a:bodyPr/>
          <a:lstStyle/>
          <a:p>
            <a:r>
              <a:rPr lang="en-GB" sz="1000" b="0" i="0" u="none" strike="noStrike" baseline="0" dirty="0">
                <a:latin typeface="Arial" panose="020B0604020202020204" pitchFamily="34" charset="0"/>
              </a:rPr>
              <a:t>▼</a:t>
            </a:r>
            <a:r>
              <a:rPr lang="en-GB" sz="1000" b="0" i="0" u="none" strike="noStrike" baseline="0" dirty="0">
                <a:solidFill>
                  <a:schemeClr val="tx2"/>
                </a:solidFill>
                <a:latin typeface="Arial" panose="020B0604020202020204" pitchFamily="34" charset="0"/>
              </a:rPr>
              <a:t>This medicinal product is subject to additional monitoring. This will allow quick identification of new safety information. </a:t>
            </a:r>
            <a:br>
              <a:rPr lang="en-GB" sz="1000" b="0" i="0" u="none" strike="noStrike" baseline="0" dirty="0">
                <a:solidFill>
                  <a:schemeClr val="tx2"/>
                </a:solidFill>
                <a:latin typeface="Arial" panose="020B0604020202020204" pitchFamily="34" charset="0"/>
              </a:rPr>
            </a:br>
            <a:r>
              <a:rPr lang="en-GB" sz="1000" b="0" i="0" u="none" strike="noStrike" baseline="0" dirty="0">
                <a:solidFill>
                  <a:schemeClr val="tx2"/>
                </a:solidFill>
                <a:latin typeface="Arial" panose="020B0604020202020204" pitchFamily="34" charset="0"/>
              </a:rPr>
              <a:t>Healthcare professionals are asked to report any suspected adverse reactions.</a:t>
            </a:r>
            <a:endParaRPr lang="en-GB" dirty="0"/>
          </a:p>
        </p:txBody>
      </p:sp>
    </p:spTree>
    <p:extLst>
      <p:ext uri="{BB962C8B-B14F-4D97-AF65-F5344CB8AC3E}">
        <p14:creationId xmlns:p14="http://schemas.microsoft.com/office/powerpoint/2010/main" val="2556058676"/>
      </p:ext>
    </p:extLst>
  </p:cSld>
  <p:clrMapOvr>
    <a:masterClrMapping/>
  </p:clrMapOvr>
</p:sld>
</file>

<file path=ppt/theme/theme1.xml><?xml version="1.0" encoding="utf-8"?>
<a:theme xmlns:a="http://schemas.openxmlformats.org/drawingml/2006/main" name="1_Office Theme">
  <a:themeElements>
    <a:clrScheme name="Achondroplasia forum">
      <a:dk1>
        <a:srgbClr val="051C2C"/>
      </a:dk1>
      <a:lt1>
        <a:sysClr val="window" lastClr="FFFFFF"/>
      </a:lt1>
      <a:dk2>
        <a:srgbClr val="051C2C"/>
      </a:dk2>
      <a:lt2>
        <a:srgbClr val="FFFFFF"/>
      </a:lt2>
      <a:accent1>
        <a:srgbClr val="051C2C"/>
      </a:accent1>
      <a:accent2>
        <a:srgbClr val="274554"/>
      </a:accent2>
      <a:accent3>
        <a:srgbClr val="DFAA40"/>
      </a:accent3>
      <a:accent4>
        <a:srgbClr val="368BAB"/>
      </a:accent4>
      <a:accent5>
        <a:srgbClr val="AACDD8"/>
      </a:accent5>
      <a:accent6>
        <a:srgbClr val="FEDD00"/>
      </a:accent6>
      <a:hlink>
        <a:srgbClr val="051C2C"/>
      </a:hlink>
      <a:folHlink>
        <a:srgbClr val="051C2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GSL Template" id="{E707C889-FBD3-4C5E-8378-C29BDCD68AAB}" vid="{6E1DB9CE-A05A-435F-BD63-176DE3EF4DE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29353</TotalTime>
  <Words>1620</Words>
  <Application>Microsoft Office PowerPoint</Application>
  <PresentationFormat>Widescreen</PresentationFormat>
  <Paragraphs>205</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MS PGothic</vt:lpstr>
      <vt:lpstr>Aptos</vt:lpstr>
      <vt:lpstr>Arial</vt:lpstr>
      <vt:lpstr>Calibri</vt:lpstr>
      <vt:lpstr>Courier New</vt:lpstr>
      <vt:lpstr>Symbol</vt:lpstr>
      <vt:lpstr>1_Office Theme</vt:lpstr>
      <vt:lpstr>Differences in gait parameters between children with achondroplasia and an age-matched control group of typically developed children in the age range of 6 to 12 years</vt:lpstr>
      <vt:lpstr>Introduction </vt:lpstr>
      <vt:lpstr>Methods </vt:lpstr>
      <vt:lpstr>Anthropometric measurements </vt:lpstr>
      <vt:lpstr>Spatio-temporal parameters </vt:lpstr>
      <vt:lpstr>Kinematic and kinetic parameters </vt:lpstr>
      <vt:lpstr>Conclusion</vt:lpstr>
      <vt:lpstr>ACH.expert VOXZOGO▼ (vosoritide)   Prescribing Information Slide</vt:lpstr>
      <vt:lpstr>VOXZOGOÒ▼ (vosoritide) Prescribing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Hutchings</dc:creator>
  <cp:lastModifiedBy>Alex Hutchings</cp:lastModifiedBy>
  <cp:revision>90</cp:revision>
  <dcterms:created xsi:type="dcterms:W3CDTF">2024-10-21T10:43:52Z</dcterms:created>
  <dcterms:modified xsi:type="dcterms:W3CDTF">2025-10-31T12:29:45Z</dcterms:modified>
</cp:coreProperties>
</file>